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7" r:id="rId4"/>
    <p:sldMasterId id="2147483691" r:id="rId5"/>
  </p:sldMasterIdLst>
  <p:notesMasterIdLst>
    <p:notesMasterId r:id="rId32"/>
  </p:notesMasterIdLst>
  <p:sldIdLst>
    <p:sldId id="1531" r:id="rId6"/>
    <p:sldId id="1556" r:id="rId7"/>
    <p:sldId id="1555" r:id="rId8"/>
    <p:sldId id="1562" r:id="rId9"/>
    <p:sldId id="1563" r:id="rId10"/>
    <p:sldId id="258" r:id="rId11"/>
    <p:sldId id="454" r:id="rId12"/>
    <p:sldId id="468" r:id="rId13"/>
    <p:sldId id="464" r:id="rId14"/>
    <p:sldId id="469" r:id="rId15"/>
    <p:sldId id="470" r:id="rId16"/>
    <p:sldId id="1575" r:id="rId17"/>
    <p:sldId id="1576" r:id="rId18"/>
    <p:sldId id="471" r:id="rId19"/>
    <p:sldId id="472" r:id="rId20"/>
    <p:sldId id="476" r:id="rId21"/>
    <p:sldId id="477" r:id="rId22"/>
    <p:sldId id="478" r:id="rId23"/>
    <p:sldId id="1558" r:id="rId24"/>
    <p:sldId id="1568" r:id="rId25"/>
    <p:sldId id="1573" r:id="rId26"/>
    <p:sldId id="1574" r:id="rId27"/>
    <p:sldId id="1578" r:id="rId28"/>
    <p:sldId id="285" r:id="rId29"/>
    <p:sldId id="287" r:id="rId30"/>
    <p:sldId id="1567" r:id="rId31"/>
  </p:sldIdLst>
  <p:sldSz cx="18000663" cy="10080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923"/>
    <a:srgbClr val="EF4123"/>
    <a:srgbClr val="C3D7EA"/>
    <a:srgbClr val="003F53"/>
    <a:srgbClr val="333333"/>
    <a:srgbClr val="DC3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7T23:31:21.37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2 388 24575,'0'-26'0,"-1"17"0,0-1 0,1 1 0,1-1 0,0 1 0,2-10 0,-3 17 0,1 1 0,0 0 0,-1-1 0,1 1 0,0 0 0,0 0 0,0 0 0,0 0 0,0 0 0,0 0 0,0 0 0,0 0 0,0 0 0,1 0 0,-1 1 0,0-1 0,1 0 0,-1 1 0,0-1 0,1 1 0,-1-1 0,1 1 0,-1 0 0,0 0 0,1 0 0,1-1 0,7 1 0,-1 0 0,20 2 0,-13-1 0,5 0 0,17 1 0,70-6 0,-87 0 0,24-7 0,-29 7 0,0 0 0,1 0 0,22-1 0,91 6 0,30-2 0,-145-3 0,-13 4 0,-1-1 0,1 0 0,0 1 0,0-1 0,0 1 0,-1 0 0,1-1 0,0 1 0,0 0 0,3 0 0,-4 1 0,-1-1 0,1 0 0,-1 1 0,0-1 0,1 1 0,-1-1 0,1 1 0,-1-1 0,0 1 0,0-1 0,1 1 0,-1-1 0,0 1 0,0-1 0,0 1 0,1-1 0,-1 1 0,0-1 0,0 1 0,0 0 0,0 0 0,-1 16 0,1-13 0,0 2 0,-1 0 0,1 0 0,-1 0 0,-1 0 0,1-1 0,-1 1 0,0 0 0,0-1 0,-1 1 0,0-1 0,-5 8 0,-3 8 0,11-19 0,-1 1 0,0 0 0,-1-1 0,1 1 0,0-1 0,-1 1 0,1-1 0,-1 0 0,0 0 0,0 1 0,0-1 0,0-1 0,0 1 0,0 0 0,-1 0 0,1-1 0,-5 3 0,-10 1 0,0-2 0,0 1 0,-33 0 0,-54-4 0,42-1 0,44 1 0,1-1 0,-28-5 0,31 4 0,-1 1 0,-17 0 0,-3 0 0,33 1 0,1 0 0,-1-1 0,1 1 0,-1-1 0,1 1 0,-1-1 0,1 0 0,-1 1 0,1-1 0,0 0 0,0 0 0,-1 0 0,1 0 0,0 0 0,0 0 0,0 0 0,0-1 0,0 1 0,0 0 0,0 0 0,1-1 0,-1 1 0,0-1 0,1 1 0,-1-1 0,1 1 0,-1-1 0,1 1 0,0-1 0,0-2 0,-2-7 0,2 0 0,0 0 0,1-16 0,0 13 0,0-56 0,-8-78 0,6 146 0,1-1 0,-1 1 0,0 0 0,1 0 0,-1 0 0,0 0 0,0 0 0,0 0 0,-1 0 0,1 0 0,0 0 0,-1 0 0,1 1 0,-1-1 0,0 1 0,1-1 0,-1 1 0,0 0 0,0-1 0,-4-1 0,-4-1 0,0-1 0,0 2 0,-12-4 0,10 4 0,-7-3-341,-1 1 0,1 1-1,-27-1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7T23:31:26.2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36 31 24575,'0'331'0,"-1"-316"0,0 0 0,-1-1 0,-4 16 0,6-29 0,0-1 0,-1 1 0,1 0 0,0-1 0,0 1 0,0 0 0,0-1 0,-1 1 0,1 0 0,0-1 0,-1 1 0,1-1 0,0 1 0,-1 0 0,1-1 0,-1 1 0,1-1 0,0 1 0,-1-1 0,0 0 0,1 1 0,-1-1 0,1 0 0,-1 1 0,1-1 0,-2 1 0,1-2 0,1 1 0,-1 0 0,1 0 0,-1-1 0,1 1 0,-1-1 0,1 1 0,-1 0 0,1-1 0,-1 1 0,1-1 0,-1 1 0,1-1 0,0 1 0,-1-1 0,1 0 0,0 1 0,-1-1 0,1 1 0,0-1 0,0 0 0,0 1 0,-1-1 0,1 0 0,0 1 0,0-1 0,0 0 0,-2-21 0,0 0 0,1 0 0,3-27 0,0-2 0,-3-219 0,1 759-1365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7T23:31:29.43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24575,'0'4'0,"0"2"0,0 5 0,0 2 0,0 1 0,0 0 0,0-1 0,0-1 0,0 0 0,0 2 0,0 0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7T23:31:32.02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139 0 24575,'-7'0'0,"-12"0"0,-7 0 0,-1 0 0,3 2 0,5 2 0,2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7T23:31:34.36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 1 24575,'0'4'0,"0"2"0,0 4 0,-4-2 0,-1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7T23:31:46.18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294 311 24575,'544'0'0,"-515"2"0,0 1 0,0 1 0,34 10 0,25 5 0,-12-11 0,95-2 0,-125-6 0,80 11 0,12-1 0,-68-9 0,69-3 0,-138 2 0,0 0 0,0-1 0,0 1 0,0 0 0,0-1 0,1 1 0,-1-1 0,0 1 0,0-1 0,0 0 0,0 1 0,-1-1 0,1 0 0,0 0 0,0 0 0,0 0 0,0 1 0,-1-1 0,1 0 0,0 0 0,-1-1 0,1 1 0,-1 0 0,0 0 0,1 0 0,-1 0 0,0 0 0,1 0 0,-1-1 0,0 0 0,1-6 0,-1 0 0,1 0 0,-3-13 0,2 9 0,0 1 0,-1 1 0,-3-18 0,3 23 0,0 1 0,-1 0 0,1 0 0,-1 0 0,0 0 0,0 0 0,0 0 0,-1 1 0,-2-5 0,1 4 0,1 1 0,-1-1 0,1 1 0,-1-1 0,0 1 0,-1 1 0,1-1 0,0 0 0,-1 1 0,1 0 0,-1 0 0,-6-1 0,0 0 0,0 1 0,0 1 0,0 0 0,-17 1 0,-47 2 0,-132-3 0,181-2 0,-1-2 0,-48-14 0,-12-2 0,-160-16 0,182 28 0,-133-21 0,141 24 0,-96 2 0,18 1 0,-201-3 0,318 6 0,88 1 0,81-3 0,-24-18 0,73 17 16,-117 4-1397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7T23:31:51.32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24575,'471'0'-1365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2E687-3C06-A34D-A677-C524BCA99565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74688" y="1143000"/>
            <a:ext cx="5508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52BBC-5B0B-3F45-BA88-48CEB002058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17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52BBC-5B0B-3F45-BA88-48CEB00205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40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Voorstellen de CEO SnowWorld en GM Zoetermeer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Waarom deze avond?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Wat kunnen mensen verwachten?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Waar hoopt SnowWorld op?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52BBC-5B0B-3F45-BA88-48CEB00205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0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Voorstellen WIM</a:t>
            </a:r>
          </a:p>
          <a:p>
            <a:endParaRPr lang="nl-NL"/>
          </a:p>
          <a:p>
            <a:r>
              <a:rPr lang="nl-NL"/>
              <a:t>Maar ik ben niet alleen: </a:t>
            </a:r>
          </a:p>
          <a:p>
            <a:r>
              <a:rPr lang="nl-NL"/>
              <a:t>Esther -GM, </a:t>
            </a:r>
          </a:p>
          <a:p>
            <a:r>
              <a:rPr lang="nl-NL"/>
              <a:t>Richelle-OM</a:t>
            </a:r>
          </a:p>
          <a:p>
            <a:r>
              <a:rPr lang="nl-NL"/>
              <a:t>??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6DEAF-1556-4820-B133-682AF8EEBC4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5427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52BBC-5B0B-3F45-BA88-48CEB00205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7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52BBC-5B0B-3F45-BA88-48CEB00205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36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latin typeface="TT Supermolot Neue" panose="02000503020000020004" pitchFamily="50" charset="0"/>
              </a:rPr>
              <a:t>Masterplan zowel in realisatiefase als exploitatiefase staat duurzaamheid en natuur inclusief voorop met oog voor groeninvesteringen en biodiversiteit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52BBC-5B0B-3F45-BA88-48CEB00205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4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Ic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19A9A-93AC-454C-874A-1DF3AA46A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69" t="31508" r="6942" b="367"/>
          <a:stretch/>
        </p:blipFill>
        <p:spPr>
          <a:xfrm>
            <a:off x="3558208" y="0"/>
            <a:ext cx="14442453" cy="7712765"/>
          </a:xfrm>
          <a:prstGeom prst="rect">
            <a:avLst/>
          </a:prstGeom>
        </p:spPr>
      </p:pic>
      <p:sp>
        <p:nvSpPr>
          <p:cNvPr id="17" name="Текст 7">
            <a:extLst>
              <a:ext uri="{FF2B5EF4-FFF2-40B4-BE49-F238E27FC236}">
                <a16:creationId xmlns:a16="http://schemas.microsoft.com/office/drawing/2014/main" id="{C509B5BF-D14A-6F49-A72D-5FEAA2DDD35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3141647" y="8585136"/>
            <a:ext cx="3758058" cy="63426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2000" b="0" i="0" baseline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00.00.00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502F49-ABAA-B045-807D-63DD6E6E9F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5345" y="667551"/>
            <a:ext cx="1262849" cy="1262849"/>
          </a:xfrm>
          <a:prstGeom prst="rect">
            <a:avLst/>
          </a:prstGeom>
        </p:spPr>
      </p:pic>
      <p:sp>
        <p:nvSpPr>
          <p:cNvPr id="22" name="Snip Single Corner of Rectangle 21">
            <a:extLst>
              <a:ext uri="{FF2B5EF4-FFF2-40B4-BE49-F238E27FC236}">
                <a16:creationId xmlns:a16="http://schemas.microsoft.com/office/drawing/2014/main" id="{E0BD4D0F-6C89-8A43-9EF4-2E694F54D24E}"/>
              </a:ext>
            </a:extLst>
          </p:cNvPr>
          <p:cNvSpPr/>
          <p:nvPr userDrawn="1"/>
        </p:nvSpPr>
        <p:spPr>
          <a:xfrm flipV="1">
            <a:off x="0" y="5376658"/>
            <a:ext cx="12284765" cy="3871913"/>
          </a:xfrm>
          <a:prstGeom prst="snip1Rect">
            <a:avLst>
              <a:gd name="adj" fmla="val 39256"/>
            </a:avLst>
          </a:prstGeom>
          <a:solidFill>
            <a:srgbClr val="EF4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EDAF1167-4D43-E34E-960D-3E12F6D7193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05345" y="5753963"/>
            <a:ext cx="9348485" cy="283117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7500" b="1" i="0" baseline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MAXIMUM</a:t>
            </a:r>
            <a:br>
              <a:rPr lang="en-US"/>
            </a:br>
            <a:r>
              <a:rPr lang="en-US"/>
              <a:t>ON TWO LINES.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1BF96AA-2018-914C-BCAD-4816693E1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654" t="41844" r="25184" b="53337"/>
          <a:stretch/>
        </p:blipFill>
        <p:spPr>
          <a:xfrm>
            <a:off x="-1592402" y="8585137"/>
            <a:ext cx="12428475" cy="6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7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pos="5669">
          <p15:clr>
            <a:srgbClr val="FBAE40"/>
          </p15:clr>
        </p15:guide>
        <p15:guide id="3" pos="1610">
          <p15:clr>
            <a:srgbClr val="FBAE40"/>
          </p15:clr>
        </p15:guide>
        <p15:guide id="4" pos="4309">
          <p15:clr>
            <a:srgbClr val="FBAE40"/>
          </p15:clr>
        </p15:guide>
        <p15:guide id="5" pos="2948">
          <p15:clr>
            <a:srgbClr val="FBAE40"/>
          </p15:clr>
        </p15:guide>
        <p15:guide id="6" pos="8391">
          <p15:clr>
            <a:srgbClr val="FBAE40"/>
          </p15:clr>
        </p15:guide>
        <p15:guide id="7" pos="7030">
          <p15:clr>
            <a:srgbClr val="FBAE40"/>
          </p15:clr>
        </p15:guide>
        <p15:guide id="8" pos="9706">
          <p15:clr>
            <a:srgbClr val="FBAE40"/>
          </p15:clr>
        </p15:guide>
        <p15:guide id="9" orient="horz" pos="1701">
          <p15:clr>
            <a:srgbClr val="FBAE40"/>
          </p15:clr>
        </p15:guide>
        <p15:guide id="10" orient="horz" pos="238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py_Image_Dark">
    <p:bg>
      <p:bgPr>
        <a:solidFill>
          <a:srgbClr val="003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13">
            <a:extLst>
              <a:ext uri="{FF2B5EF4-FFF2-40B4-BE49-F238E27FC236}">
                <a16:creationId xmlns:a16="http://schemas.microsoft.com/office/drawing/2014/main" id="{CC431A70-C06D-704B-9E94-37399A3A3E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99538" y="-2"/>
            <a:ext cx="9001125" cy="10080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Номер слайда 21">
            <a:extLst>
              <a:ext uri="{FF2B5EF4-FFF2-40B4-BE49-F238E27FC236}">
                <a16:creationId xmlns:a16="http://schemas.microsoft.com/office/drawing/2014/main" id="{E04C22DF-2EDF-2942-B42D-DCAEA7113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35390" y="503239"/>
            <a:ext cx="1062035" cy="24627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1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CF7B701-FA4E-3842-9FAA-559A64002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034065"/>
            <a:ext cx="14905037" cy="666273"/>
          </a:xfrm>
          <a:prstGeom prst="rect">
            <a:avLst/>
          </a:prstGeom>
        </p:spPr>
        <p:txBody>
          <a:bodyPr anchor="ctr" anchorCtr="0"/>
          <a:lstStyle>
            <a:lvl1pPr>
              <a:defRPr sz="7000" b="1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ADA51E5-A979-AC44-9DC1-7049F37507C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555875" y="3779838"/>
            <a:ext cx="6443663" cy="5040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4375" indent="-341313">
              <a:buClr>
                <a:srgbClr val="EF4123"/>
              </a:buClr>
              <a:buSzPct val="125000"/>
              <a:buFont typeface="Wingdings" pitchFamily="2" charset="2"/>
              <a:buChar char="§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47775" indent="-341313">
              <a:buClr>
                <a:schemeClr val="bg1"/>
              </a:buClr>
              <a:buSzPct val="125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6800" indent="-341313"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6987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pos="5669">
          <p15:clr>
            <a:srgbClr val="FBAE40"/>
          </p15:clr>
        </p15:guide>
        <p15:guide id="3" pos="1610">
          <p15:clr>
            <a:srgbClr val="FBAE40"/>
          </p15:clr>
        </p15:guide>
        <p15:guide id="4" pos="4309">
          <p15:clr>
            <a:srgbClr val="FBAE40"/>
          </p15:clr>
        </p15:guide>
        <p15:guide id="5" pos="2948">
          <p15:clr>
            <a:srgbClr val="FBAE40"/>
          </p15:clr>
        </p15:guide>
        <p15:guide id="6" pos="8391">
          <p15:clr>
            <a:srgbClr val="FBAE40"/>
          </p15:clr>
        </p15:guide>
        <p15:guide id="7" pos="7030">
          <p15:clr>
            <a:srgbClr val="FBAE40"/>
          </p15:clr>
        </p15:guide>
        <p15:guide id="8" pos="9706">
          <p15:clr>
            <a:srgbClr val="FBAE40"/>
          </p15:clr>
        </p15:guide>
        <p15:guide id="9" orient="horz" pos="1701">
          <p15:clr>
            <a:srgbClr val="FBAE40"/>
          </p15:clr>
        </p15:guide>
        <p15:guide id="10" orient="horz" pos="238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Overl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 21">
            <a:extLst>
              <a:ext uri="{FF2B5EF4-FFF2-40B4-BE49-F238E27FC236}">
                <a16:creationId xmlns:a16="http://schemas.microsoft.com/office/drawing/2014/main" id="{C0E80FE5-5584-8846-B1DA-7812ADF47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35390" y="503239"/>
            <a:ext cx="1062035" cy="24627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E54E7-061D-7540-91B8-9DC06C773A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91043" y="-4392714"/>
            <a:ext cx="1847152" cy="1493114"/>
          </a:xfrm>
          <a:prstGeom prst="rect">
            <a:avLst/>
          </a:prstGeom>
        </p:spPr>
      </p:pic>
      <p:sp>
        <p:nvSpPr>
          <p:cNvPr id="117" name="Text Placeholder 9">
            <a:extLst>
              <a:ext uri="{FF2B5EF4-FFF2-40B4-BE49-F238E27FC236}">
                <a16:creationId xmlns:a16="http://schemas.microsoft.com/office/drawing/2014/main" id="{FA6AAB97-9A5D-D545-9DBF-7E1452297C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1383044"/>
            <a:ext cx="11978576" cy="496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0" b="1" i="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72038" indent="0">
              <a:buNone/>
              <a:defRPr>
                <a:solidFill>
                  <a:schemeClr val="bg1"/>
                </a:solidFill>
              </a:defRPr>
            </a:lvl2pPr>
            <a:lvl3pPr marL="1344077" indent="0">
              <a:buNone/>
              <a:defRPr>
                <a:solidFill>
                  <a:schemeClr val="bg1"/>
                </a:solidFill>
              </a:defRPr>
            </a:lvl3pPr>
            <a:lvl4pPr marL="2016115" indent="0">
              <a:buNone/>
              <a:defRPr>
                <a:solidFill>
                  <a:schemeClr val="bg1"/>
                </a:solidFill>
              </a:defRPr>
            </a:lvl4pPr>
            <a:lvl5pPr marL="268815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Quote here,</a:t>
            </a:r>
            <a:br>
              <a:rPr lang="en-GB"/>
            </a:br>
            <a:r>
              <a:rPr lang="en-GB"/>
              <a:t>may overlap</a:t>
            </a:r>
            <a:br>
              <a:rPr lang="en-GB"/>
            </a:br>
            <a:r>
              <a:rPr lang="en-GB"/>
              <a:t>with image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98143A-6EF7-0C4F-8063-924372458E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80363" y="4405313"/>
            <a:ext cx="10020300" cy="5675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95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Overlap_Dark">
    <p:bg>
      <p:bgPr>
        <a:solidFill>
          <a:srgbClr val="003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 21">
            <a:extLst>
              <a:ext uri="{FF2B5EF4-FFF2-40B4-BE49-F238E27FC236}">
                <a16:creationId xmlns:a16="http://schemas.microsoft.com/office/drawing/2014/main" id="{C0E80FE5-5584-8846-B1DA-7812ADF47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35390" y="503239"/>
            <a:ext cx="1062035" cy="24627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1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E54E7-061D-7540-91B8-9DC06C773A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91043" y="-4392714"/>
            <a:ext cx="1847152" cy="1493114"/>
          </a:xfrm>
          <a:prstGeom prst="rect">
            <a:avLst/>
          </a:prstGeom>
        </p:spPr>
      </p:pic>
      <p:sp>
        <p:nvSpPr>
          <p:cNvPr id="117" name="Text Placeholder 9">
            <a:extLst>
              <a:ext uri="{FF2B5EF4-FFF2-40B4-BE49-F238E27FC236}">
                <a16:creationId xmlns:a16="http://schemas.microsoft.com/office/drawing/2014/main" id="{FA6AAB97-9A5D-D545-9DBF-7E1452297C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1383044"/>
            <a:ext cx="11978576" cy="496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0" b="1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72038" indent="0">
              <a:buNone/>
              <a:defRPr>
                <a:solidFill>
                  <a:schemeClr val="bg1"/>
                </a:solidFill>
              </a:defRPr>
            </a:lvl2pPr>
            <a:lvl3pPr marL="1344077" indent="0">
              <a:buNone/>
              <a:defRPr>
                <a:solidFill>
                  <a:schemeClr val="bg1"/>
                </a:solidFill>
              </a:defRPr>
            </a:lvl3pPr>
            <a:lvl4pPr marL="2016115" indent="0">
              <a:buNone/>
              <a:defRPr>
                <a:solidFill>
                  <a:schemeClr val="bg1"/>
                </a:solidFill>
              </a:defRPr>
            </a:lvl4pPr>
            <a:lvl5pPr marL="268815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Quote here,</a:t>
            </a:r>
            <a:br>
              <a:rPr lang="en-GB"/>
            </a:br>
            <a:r>
              <a:rPr lang="en-GB"/>
              <a:t>may overlap</a:t>
            </a:r>
            <a:br>
              <a:rPr lang="en-GB"/>
            </a:br>
            <a:r>
              <a:rPr lang="en-GB"/>
              <a:t>with image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98143A-6EF7-0C4F-8063-924372458E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80363" y="4405313"/>
            <a:ext cx="10020300" cy="5675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6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Image">
    <p:bg>
      <p:bgPr>
        <a:solidFill>
          <a:srgbClr val="003F5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788465-DF99-0643-B9A8-6BA5CBCDF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14292" b="10990"/>
          <a:stretch/>
        </p:blipFill>
        <p:spPr>
          <a:xfrm>
            <a:off x="0" y="0"/>
            <a:ext cx="18000662" cy="100806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BA3BC1-A962-314D-8B57-38BEE58C97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1043" y="2559844"/>
            <a:ext cx="11978576" cy="496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000" b="1" i="0" baseline="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72038" indent="0">
              <a:buNone/>
              <a:defRPr>
                <a:solidFill>
                  <a:schemeClr val="bg1"/>
                </a:solidFill>
              </a:defRPr>
            </a:lvl2pPr>
            <a:lvl3pPr marL="1344077" indent="0">
              <a:buNone/>
              <a:defRPr>
                <a:solidFill>
                  <a:schemeClr val="bg1"/>
                </a:solidFill>
              </a:defRPr>
            </a:lvl3pPr>
            <a:lvl4pPr marL="2016115" indent="0">
              <a:buNone/>
              <a:defRPr>
                <a:solidFill>
                  <a:schemeClr val="bg1"/>
                </a:solidFill>
              </a:defRPr>
            </a:lvl4pPr>
            <a:lvl5pPr marL="268815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Quote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84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Title_Copy_2">
    <p:bg>
      <p:bgPr>
        <a:solidFill>
          <a:srgbClr val="003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19A9A-93AC-454C-874A-1DF3AA46A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69" t="31508" r="6942" b="367"/>
          <a:stretch/>
        </p:blipFill>
        <p:spPr>
          <a:xfrm>
            <a:off x="0" y="0"/>
            <a:ext cx="15865671" cy="847281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099FFF-F840-974E-A1A0-53320460593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" y="-2885"/>
            <a:ext cx="15879516" cy="8480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31B53E-E8A0-5243-AA7B-460FD6C908AB}"/>
              </a:ext>
            </a:extLst>
          </p:cNvPr>
          <p:cNvSpPr/>
          <p:nvPr userDrawn="1"/>
        </p:nvSpPr>
        <p:spPr>
          <a:xfrm>
            <a:off x="8033721" y="8712837"/>
            <a:ext cx="7830174" cy="812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EDAF1167-4D43-E34E-960D-3E12F6D7193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3720" y="5653131"/>
            <a:ext cx="7845797" cy="812206"/>
          </a:xfrm>
          <a:prstGeom prst="rect">
            <a:avLst/>
          </a:prstGeom>
          <a:solidFill>
            <a:srgbClr val="EF4123"/>
          </a:solidFill>
        </p:spPr>
        <p:txBody>
          <a:bodyPr lIns="36000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IMAGE TITLE</a:t>
            </a:r>
          </a:p>
        </p:txBody>
      </p:sp>
      <p:sp>
        <p:nvSpPr>
          <p:cNvPr id="2" name="Diagonal Stripe 1">
            <a:extLst>
              <a:ext uri="{FF2B5EF4-FFF2-40B4-BE49-F238E27FC236}">
                <a16:creationId xmlns:a16="http://schemas.microsoft.com/office/drawing/2014/main" id="{65C41551-9087-CD43-B115-B0BD75DA796E}"/>
              </a:ext>
            </a:extLst>
          </p:cNvPr>
          <p:cNvSpPr/>
          <p:nvPr userDrawn="1"/>
        </p:nvSpPr>
        <p:spPr>
          <a:xfrm>
            <a:off x="15865288" y="8483560"/>
            <a:ext cx="1052843" cy="1041483"/>
          </a:xfrm>
          <a:prstGeom prst="diagStrip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474C3E-3623-7647-A7C1-3C7D64CBAD30}"/>
              </a:ext>
            </a:extLst>
          </p:cNvPr>
          <p:cNvSpPr/>
          <p:nvPr userDrawn="1"/>
        </p:nvSpPr>
        <p:spPr>
          <a:xfrm>
            <a:off x="15864359" y="5653130"/>
            <a:ext cx="1052843" cy="8122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A480DB-3C52-F04C-AF8B-298238D517AD}"/>
              </a:ext>
            </a:extLst>
          </p:cNvPr>
          <p:cNvSpPr/>
          <p:nvPr userDrawn="1"/>
        </p:nvSpPr>
        <p:spPr>
          <a:xfrm>
            <a:off x="15861652" y="6462638"/>
            <a:ext cx="1055550" cy="202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FBF3CEB7-6400-7B42-99ED-43D4EC140E4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033719" y="6462639"/>
            <a:ext cx="7845797" cy="2348409"/>
          </a:xfrm>
          <a:prstGeom prst="rect">
            <a:avLst/>
          </a:prstGeom>
          <a:solidFill>
            <a:schemeClr val="bg1"/>
          </a:solidFill>
        </p:spPr>
        <p:txBody>
          <a:bodyPr lIns="360000" tIns="18000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500" b="0" i="0" baseline="0">
                <a:solidFill>
                  <a:srgbClr val="003F53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Image info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873699-055A-7A4D-887A-9E386BA6C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0217" t="54626" r="17930" b="41892"/>
          <a:stretch/>
        </p:blipFill>
        <p:spPr>
          <a:xfrm>
            <a:off x="8067517" y="8939591"/>
            <a:ext cx="7812000" cy="55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8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pos="5669">
          <p15:clr>
            <a:srgbClr val="FBAE40"/>
          </p15:clr>
        </p15:guide>
        <p15:guide id="3" pos="1610">
          <p15:clr>
            <a:srgbClr val="FBAE40"/>
          </p15:clr>
        </p15:guide>
        <p15:guide id="4" pos="4309">
          <p15:clr>
            <a:srgbClr val="FBAE40"/>
          </p15:clr>
        </p15:guide>
        <p15:guide id="5" pos="2948">
          <p15:clr>
            <a:srgbClr val="FBAE40"/>
          </p15:clr>
        </p15:guide>
        <p15:guide id="6" pos="8391">
          <p15:clr>
            <a:srgbClr val="FBAE40"/>
          </p15:clr>
        </p15:guide>
        <p15:guide id="7" pos="7030">
          <p15:clr>
            <a:srgbClr val="FBAE40"/>
          </p15:clr>
        </p15:guide>
        <p15:guide id="8" pos="9706">
          <p15:clr>
            <a:srgbClr val="FBAE40"/>
          </p15:clr>
        </p15:guide>
        <p15:guide id="9" orient="horz" pos="1701">
          <p15:clr>
            <a:srgbClr val="FBAE40"/>
          </p15:clr>
        </p15:guide>
        <p15:guide id="10" orient="horz" pos="238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03DD44-743A-6E4C-998E-9C911EE02B6D}"/>
              </a:ext>
            </a:extLst>
          </p:cNvPr>
          <p:cNvSpPr/>
          <p:nvPr userDrawn="1"/>
        </p:nvSpPr>
        <p:spPr>
          <a:xfrm>
            <a:off x="-1" y="1"/>
            <a:ext cx="18000663" cy="100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2C52E3-84E6-FF43-A757-63B1D5916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78826" y="5242612"/>
            <a:ext cx="3843009" cy="61874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D9F63C-A0B6-174A-B25D-8C8458FBFCD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78663" y="8075613"/>
            <a:ext cx="3843337" cy="9667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2038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440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16115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88153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Witte </a:t>
            </a:r>
            <a:r>
              <a:rPr lang="en-GB" err="1"/>
              <a:t>Wereld</a:t>
            </a:r>
            <a:r>
              <a:rPr lang="en-GB"/>
              <a:t> 1, 6372 VG </a:t>
            </a:r>
            <a:r>
              <a:rPr lang="en-GB" err="1"/>
              <a:t>Landgraaf</a:t>
            </a:r>
            <a:r>
              <a:rPr lang="en-GB"/>
              <a:t>, Nederland</a:t>
            </a:r>
          </a:p>
          <a:p>
            <a:pPr lvl="0"/>
            <a:r>
              <a:rPr lang="en-GB"/>
              <a:t>+31 45 547 0700  -  </a:t>
            </a:r>
            <a:r>
              <a:rPr lang="en-GB" err="1"/>
              <a:t>www.snowworld.com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50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007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459" y="383130"/>
            <a:ext cx="4595746" cy="15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0050" y="3131529"/>
            <a:ext cx="15300564" cy="21608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700100" y="5712354"/>
            <a:ext cx="12600464" cy="2576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72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44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16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88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60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32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04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376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C0CF1D-04C7-4FA4-9663-EB61CA17BEED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618654-552F-47FF-BB51-4FD531E8FB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4971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5437" y="4424275"/>
            <a:ext cx="5700210" cy="565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72C6"/>
              </a:buClr>
              <a:defRPr>
                <a:solidFill>
                  <a:srgbClr val="002060"/>
                </a:solidFill>
              </a:defRPr>
            </a:lvl1pPr>
            <a:lvl2pPr>
              <a:buClr>
                <a:srgbClr val="0072C6"/>
              </a:buClr>
              <a:buFont typeface="Arial" pitchFamily="34" charset="0"/>
              <a:buChar char="-"/>
              <a:defRPr>
                <a:solidFill>
                  <a:srgbClr val="002060"/>
                </a:solidFill>
              </a:defRPr>
            </a:lvl2pPr>
            <a:lvl3pPr>
              <a:buClr>
                <a:srgbClr val="0072C6"/>
              </a:buClr>
              <a:buFont typeface="Arial" pitchFamily="34" charset="0"/>
              <a:buChar char="•"/>
              <a:defRPr>
                <a:solidFill>
                  <a:srgbClr val="002060"/>
                </a:solidFill>
              </a:defRPr>
            </a:lvl3pPr>
            <a:lvl4pPr>
              <a:buClr>
                <a:srgbClr val="0072C6"/>
              </a:buClr>
              <a:buSzPct val="40000"/>
              <a:buFont typeface="Wingdings" pitchFamily="2" charset="2"/>
              <a:buChar char="q"/>
              <a:defRPr>
                <a:solidFill>
                  <a:srgbClr val="002060"/>
                </a:solidFill>
              </a:defRPr>
            </a:lvl4pPr>
            <a:lvl5pPr>
              <a:buClr>
                <a:srgbClr val="0072C6"/>
              </a:buClr>
              <a:buFont typeface="Arial" pitchFamily="34" charset="0"/>
              <a:buChar char="*"/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C0CF1D-04C7-4FA4-9663-EB61CA17BEED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618654-552F-47FF-BB51-4FD531E8FB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030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DC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/>
          <p:cNvPicPr>
            <a:picLocks noChangeAspect="1"/>
          </p:cNvPicPr>
          <p:nvPr/>
        </p:nvPicPr>
        <p:blipFill>
          <a:blip r:embed="rId2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11875437" y="4424275"/>
            <a:ext cx="5700210" cy="565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66" y="4182990"/>
            <a:ext cx="15300564" cy="2002124"/>
          </a:xfrm>
        </p:spPr>
        <p:txBody>
          <a:bodyPr anchor="t"/>
          <a:lstStyle>
            <a:lvl1pPr algn="l">
              <a:defRPr sz="5880" b="1" cap="all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800066" y="1610102"/>
            <a:ext cx="15300564" cy="2205135"/>
          </a:xfrm>
        </p:spPr>
        <p:txBody>
          <a:bodyPr anchor="b"/>
          <a:lstStyle>
            <a:lvl1pPr marL="0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1pPr>
            <a:lvl2pPr marL="67205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2pPr>
            <a:lvl3pPr marL="1344099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3pPr>
            <a:lvl4pPr marL="201614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68819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336024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4032298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704348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5376398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C0CF1D-04C7-4FA4-9663-EB61CA17BEED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618654-552F-47FF-BB51-4FD531E8FB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0596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8383" y="4424275"/>
            <a:ext cx="6307264" cy="565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7">
            <a:extLst>
              <a:ext uri="{FF2B5EF4-FFF2-40B4-BE49-F238E27FC236}">
                <a16:creationId xmlns:a16="http://schemas.microsoft.com/office/drawing/2014/main" id="{258B93F3-81C3-4604-B4D9-5B6C11113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3643" y="4424275"/>
            <a:ext cx="5882004" cy="565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00033" y="2352148"/>
            <a:ext cx="7950293" cy="6652746"/>
          </a:xfrm>
        </p:spPr>
        <p:txBody>
          <a:bodyPr/>
          <a:lstStyle>
            <a:lvl1pPr>
              <a:defRPr sz="4116">
                <a:solidFill>
                  <a:srgbClr val="002060"/>
                </a:solidFill>
              </a:defRPr>
            </a:lvl1pPr>
            <a:lvl2pPr>
              <a:defRPr sz="3528">
                <a:solidFill>
                  <a:srgbClr val="002060"/>
                </a:solidFill>
              </a:defRPr>
            </a:lvl2pPr>
            <a:lvl3pPr>
              <a:defRPr sz="2940">
                <a:solidFill>
                  <a:srgbClr val="002060"/>
                </a:solidFill>
              </a:defRPr>
            </a:lvl3pPr>
            <a:lvl4pPr>
              <a:defRPr sz="2646">
                <a:solidFill>
                  <a:srgbClr val="002060"/>
                </a:solidFill>
              </a:defRPr>
            </a:lvl4pPr>
            <a:lvl5pPr>
              <a:defRPr sz="2646">
                <a:solidFill>
                  <a:srgbClr val="002060"/>
                </a:solidFill>
              </a:defRPr>
            </a:lvl5pPr>
            <a:lvl6pPr>
              <a:defRPr sz="2646"/>
            </a:lvl6pPr>
            <a:lvl7pPr>
              <a:defRPr sz="2646"/>
            </a:lvl7pPr>
            <a:lvl8pPr>
              <a:defRPr sz="2646"/>
            </a:lvl8pPr>
            <a:lvl9pPr>
              <a:defRPr sz="2646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150337" y="2352148"/>
            <a:ext cx="7950293" cy="6652746"/>
          </a:xfrm>
        </p:spPr>
        <p:txBody>
          <a:bodyPr/>
          <a:lstStyle>
            <a:lvl1pPr>
              <a:defRPr sz="4116">
                <a:solidFill>
                  <a:srgbClr val="002060"/>
                </a:solidFill>
              </a:defRPr>
            </a:lvl1pPr>
            <a:lvl2pPr>
              <a:defRPr sz="3528">
                <a:solidFill>
                  <a:srgbClr val="002060"/>
                </a:solidFill>
              </a:defRPr>
            </a:lvl2pPr>
            <a:lvl3pPr>
              <a:defRPr sz="2940">
                <a:solidFill>
                  <a:srgbClr val="002060"/>
                </a:solidFill>
              </a:defRPr>
            </a:lvl3pPr>
            <a:lvl4pPr>
              <a:defRPr sz="2646">
                <a:solidFill>
                  <a:srgbClr val="002060"/>
                </a:solidFill>
              </a:defRPr>
            </a:lvl4pPr>
            <a:lvl5pPr>
              <a:defRPr sz="2646">
                <a:solidFill>
                  <a:srgbClr val="002060"/>
                </a:solidFill>
              </a:defRPr>
            </a:lvl5pPr>
            <a:lvl6pPr>
              <a:defRPr sz="2646"/>
            </a:lvl6pPr>
            <a:lvl7pPr>
              <a:defRPr sz="2646"/>
            </a:lvl7pPr>
            <a:lvl8pPr>
              <a:defRPr sz="2646"/>
            </a:lvl8pPr>
            <a:lvl9pPr>
              <a:defRPr sz="2646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C0CF1D-04C7-4FA4-9663-EB61CA17BEED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618654-552F-47FF-BB51-4FD531E8FB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21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Logo">
    <p:bg>
      <p:bgPr>
        <a:solidFill>
          <a:srgbClr val="003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19A9A-93AC-454C-874A-1DF3AA46A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69" t="31508" r="6942" b="367"/>
          <a:stretch/>
        </p:blipFill>
        <p:spPr>
          <a:xfrm>
            <a:off x="3558208" y="0"/>
            <a:ext cx="14442453" cy="7712765"/>
          </a:xfrm>
          <a:prstGeom prst="rect">
            <a:avLst/>
          </a:prstGeom>
        </p:spPr>
      </p:pic>
      <p:sp>
        <p:nvSpPr>
          <p:cNvPr id="17" name="Текст 7">
            <a:extLst>
              <a:ext uri="{FF2B5EF4-FFF2-40B4-BE49-F238E27FC236}">
                <a16:creationId xmlns:a16="http://schemas.microsoft.com/office/drawing/2014/main" id="{C509B5BF-D14A-6F49-A72D-5FEAA2DDD35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3141647" y="8585136"/>
            <a:ext cx="3758058" cy="63426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2000" b="0" i="0" baseline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00.00.00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C1883-F7DE-FE46-8D6C-1C10420867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5345" y="669989"/>
            <a:ext cx="1388628" cy="1289440"/>
          </a:xfrm>
          <a:prstGeom prst="rect">
            <a:avLst/>
          </a:prstGeom>
        </p:spPr>
      </p:pic>
      <p:sp>
        <p:nvSpPr>
          <p:cNvPr id="22" name="Snip Single Corner of Rectangle 21">
            <a:extLst>
              <a:ext uri="{FF2B5EF4-FFF2-40B4-BE49-F238E27FC236}">
                <a16:creationId xmlns:a16="http://schemas.microsoft.com/office/drawing/2014/main" id="{E0BD4D0F-6C89-8A43-9EF4-2E694F54D24E}"/>
              </a:ext>
            </a:extLst>
          </p:cNvPr>
          <p:cNvSpPr/>
          <p:nvPr userDrawn="1"/>
        </p:nvSpPr>
        <p:spPr>
          <a:xfrm flipV="1">
            <a:off x="0" y="5376658"/>
            <a:ext cx="12284765" cy="3871913"/>
          </a:xfrm>
          <a:prstGeom prst="snip1Rect">
            <a:avLst>
              <a:gd name="adj" fmla="val 39256"/>
            </a:avLst>
          </a:prstGeom>
          <a:solidFill>
            <a:srgbClr val="EF4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EDAF1167-4D43-E34E-960D-3E12F6D7193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05345" y="5753963"/>
            <a:ext cx="9348485" cy="283117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7500" b="1" i="0" baseline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MAXIMUM</a:t>
            </a:r>
            <a:br>
              <a:rPr lang="en-US"/>
            </a:br>
            <a:r>
              <a:rPr lang="en-US"/>
              <a:t>ON TWO LINES.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1BF96AA-2018-914C-BCAD-4816693E1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654" t="41844" r="25184" b="53337"/>
          <a:stretch/>
        </p:blipFill>
        <p:spPr>
          <a:xfrm>
            <a:off x="-1592402" y="8585137"/>
            <a:ext cx="12428475" cy="6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9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pos="5669">
          <p15:clr>
            <a:srgbClr val="FBAE40"/>
          </p15:clr>
        </p15:guide>
        <p15:guide id="3" pos="1610">
          <p15:clr>
            <a:srgbClr val="FBAE40"/>
          </p15:clr>
        </p15:guide>
        <p15:guide id="4" pos="4309">
          <p15:clr>
            <a:srgbClr val="FBAE40"/>
          </p15:clr>
        </p15:guide>
        <p15:guide id="5" pos="2948">
          <p15:clr>
            <a:srgbClr val="FBAE40"/>
          </p15:clr>
        </p15:guide>
        <p15:guide id="6" pos="8391">
          <p15:clr>
            <a:srgbClr val="FBAE40"/>
          </p15:clr>
        </p15:guide>
        <p15:guide id="7" pos="7030">
          <p15:clr>
            <a:srgbClr val="FBAE40"/>
          </p15:clr>
        </p15:guide>
        <p15:guide id="8" pos="9706">
          <p15:clr>
            <a:srgbClr val="FBAE40"/>
          </p15:clr>
        </p15:guide>
        <p15:guide id="9" orient="horz" pos="1701">
          <p15:clr>
            <a:srgbClr val="FBAE40"/>
          </p15:clr>
        </p15:guide>
        <p15:guide id="10" orient="horz" pos="238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7">
            <a:extLst>
              <a:ext uri="{FF2B5EF4-FFF2-40B4-BE49-F238E27FC236}">
                <a16:creationId xmlns:a16="http://schemas.microsoft.com/office/drawing/2014/main" id="{30EC6D07-9B83-4376-943C-F929645FB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3643" y="4293904"/>
            <a:ext cx="5882004" cy="565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00033" y="2256474"/>
            <a:ext cx="7953419" cy="940392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50" indent="0">
              <a:buNone/>
              <a:defRPr sz="2940" b="1"/>
            </a:lvl2pPr>
            <a:lvl3pPr marL="1344099" indent="0">
              <a:buNone/>
              <a:defRPr sz="2646" b="1"/>
            </a:lvl3pPr>
            <a:lvl4pPr marL="2016149" indent="0">
              <a:buNone/>
              <a:defRPr sz="2352" b="1"/>
            </a:lvl4pPr>
            <a:lvl5pPr marL="2688199" indent="0">
              <a:buNone/>
              <a:defRPr sz="2352" b="1"/>
            </a:lvl5pPr>
            <a:lvl6pPr marL="3360249" indent="0">
              <a:buNone/>
              <a:defRPr sz="2352" b="1"/>
            </a:lvl6pPr>
            <a:lvl7pPr marL="4032298" indent="0">
              <a:buNone/>
              <a:defRPr sz="2352" b="1"/>
            </a:lvl7pPr>
            <a:lvl8pPr marL="4704348" indent="0">
              <a:buNone/>
              <a:defRPr sz="2352" b="1"/>
            </a:lvl8pPr>
            <a:lvl9pPr marL="5376398" indent="0">
              <a:buNone/>
              <a:defRPr sz="2352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00033" y="3196864"/>
            <a:ext cx="7953419" cy="5808028"/>
          </a:xfrm>
        </p:spPr>
        <p:txBody>
          <a:bodyPr/>
          <a:lstStyle>
            <a:lvl1pPr>
              <a:defRPr sz="3528"/>
            </a:lvl1pPr>
            <a:lvl2pPr>
              <a:defRPr sz="2940"/>
            </a:lvl2pPr>
            <a:lvl3pPr>
              <a:defRPr sz="2646"/>
            </a:lvl3pPr>
            <a:lvl4pPr>
              <a:defRPr sz="2352"/>
            </a:lvl4pPr>
            <a:lvl5pPr>
              <a:defRPr sz="2352"/>
            </a:lvl5pPr>
            <a:lvl6pPr>
              <a:defRPr sz="2352"/>
            </a:lvl6pPr>
            <a:lvl7pPr>
              <a:defRPr sz="2352"/>
            </a:lvl7pPr>
            <a:lvl8pPr>
              <a:defRPr sz="2352"/>
            </a:lvl8pPr>
            <a:lvl9pPr>
              <a:defRPr sz="2352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9144090" y="2256474"/>
            <a:ext cx="7956543" cy="940392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50" indent="0">
              <a:buNone/>
              <a:defRPr sz="2940" b="1"/>
            </a:lvl2pPr>
            <a:lvl3pPr marL="1344099" indent="0">
              <a:buNone/>
              <a:defRPr sz="2646" b="1"/>
            </a:lvl3pPr>
            <a:lvl4pPr marL="2016149" indent="0">
              <a:buNone/>
              <a:defRPr sz="2352" b="1"/>
            </a:lvl4pPr>
            <a:lvl5pPr marL="2688199" indent="0">
              <a:buNone/>
              <a:defRPr sz="2352" b="1"/>
            </a:lvl5pPr>
            <a:lvl6pPr marL="3360249" indent="0">
              <a:buNone/>
              <a:defRPr sz="2352" b="1"/>
            </a:lvl6pPr>
            <a:lvl7pPr marL="4032298" indent="0">
              <a:buNone/>
              <a:defRPr sz="2352" b="1"/>
            </a:lvl7pPr>
            <a:lvl8pPr marL="4704348" indent="0">
              <a:buNone/>
              <a:defRPr sz="2352" b="1"/>
            </a:lvl8pPr>
            <a:lvl9pPr marL="5376398" indent="0">
              <a:buNone/>
              <a:defRPr sz="2352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9144090" y="3196864"/>
            <a:ext cx="7956543" cy="5808028"/>
          </a:xfrm>
        </p:spPr>
        <p:txBody>
          <a:bodyPr/>
          <a:lstStyle>
            <a:lvl1pPr>
              <a:defRPr sz="3528"/>
            </a:lvl1pPr>
            <a:lvl2pPr>
              <a:defRPr sz="2940"/>
            </a:lvl2pPr>
            <a:lvl3pPr>
              <a:defRPr sz="2646"/>
            </a:lvl3pPr>
            <a:lvl4pPr>
              <a:defRPr sz="2352"/>
            </a:lvl4pPr>
            <a:lvl5pPr>
              <a:defRPr sz="2352"/>
            </a:lvl5pPr>
            <a:lvl6pPr>
              <a:defRPr sz="2352"/>
            </a:lvl6pPr>
            <a:lvl7pPr>
              <a:defRPr sz="2352"/>
            </a:lvl7pPr>
            <a:lvl8pPr>
              <a:defRPr sz="2352"/>
            </a:lvl8pPr>
            <a:lvl9pPr>
              <a:defRPr sz="2352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C0CF1D-04C7-4FA4-9663-EB61CA17BEED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618654-552F-47FF-BB51-4FD531E8FB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653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7150" y="4424275"/>
            <a:ext cx="5598498" cy="565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C0CF1D-04C7-4FA4-9663-EB61CA17BEED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618654-552F-47FF-BB51-4FD531E8FB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4347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0436" y="4424275"/>
            <a:ext cx="5725211" cy="565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C0CF1D-04C7-4FA4-9663-EB61CA17BEED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618654-552F-47FF-BB51-4FD531E8FB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115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0436" y="4424275"/>
            <a:ext cx="5725211" cy="565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036" y="401357"/>
            <a:ext cx="5922094" cy="1708107"/>
          </a:xfrm>
        </p:spPr>
        <p:txBody>
          <a:bodyPr anchor="b"/>
          <a:lstStyle>
            <a:lvl1pPr algn="l">
              <a:defRPr sz="294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37759" y="401360"/>
            <a:ext cx="10062871" cy="8603535"/>
          </a:xfrm>
        </p:spPr>
        <p:txBody>
          <a:bodyPr/>
          <a:lstStyle>
            <a:lvl1pPr>
              <a:defRPr sz="4704"/>
            </a:lvl1pPr>
            <a:lvl2pPr>
              <a:defRPr sz="4116"/>
            </a:lvl2pPr>
            <a:lvl3pPr>
              <a:defRPr sz="3528"/>
            </a:lvl3pPr>
            <a:lvl4pPr>
              <a:defRPr sz="2940"/>
            </a:lvl4pPr>
            <a:lvl5pPr>
              <a:defRPr sz="2940"/>
            </a:lvl5pPr>
            <a:lvl6pPr>
              <a:defRPr sz="2940"/>
            </a:lvl6pPr>
            <a:lvl7pPr>
              <a:defRPr sz="2940"/>
            </a:lvl7pPr>
            <a:lvl8pPr>
              <a:defRPr sz="2940"/>
            </a:lvl8pPr>
            <a:lvl9pPr>
              <a:defRPr sz="294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00036" y="2109467"/>
            <a:ext cx="5922094" cy="6895428"/>
          </a:xfrm>
        </p:spPr>
        <p:txBody>
          <a:bodyPr/>
          <a:lstStyle>
            <a:lvl1pPr marL="0" indent="0">
              <a:buNone/>
              <a:defRPr sz="2058"/>
            </a:lvl1pPr>
            <a:lvl2pPr marL="672050" indent="0">
              <a:buNone/>
              <a:defRPr sz="1764"/>
            </a:lvl2pPr>
            <a:lvl3pPr marL="1344099" indent="0">
              <a:buNone/>
              <a:defRPr sz="1470"/>
            </a:lvl3pPr>
            <a:lvl4pPr marL="2016149" indent="0">
              <a:buNone/>
              <a:defRPr sz="1323"/>
            </a:lvl4pPr>
            <a:lvl5pPr marL="2688199" indent="0">
              <a:buNone/>
              <a:defRPr sz="1323"/>
            </a:lvl5pPr>
            <a:lvl6pPr marL="3360249" indent="0">
              <a:buNone/>
              <a:defRPr sz="1323"/>
            </a:lvl6pPr>
            <a:lvl7pPr marL="4032298" indent="0">
              <a:buNone/>
              <a:defRPr sz="1323"/>
            </a:lvl7pPr>
            <a:lvl8pPr marL="4704348" indent="0">
              <a:buNone/>
              <a:defRPr sz="1323"/>
            </a:lvl8pPr>
            <a:lvl9pPr marL="5376398" indent="0">
              <a:buNone/>
              <a:defRPr sz="1323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C0CF1D-04C7-4FA4-9663-EB61CA17BEED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618654-552F-47FF-BB51-4FD531E8FB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897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7">
            <a:extLst>
              <a:ext uri="{FF2B5EF4-FFF2-40B4-BE49-F238E27FC236}">
                <a16:creationId xmlns:a16="http://schemas.microsoft.com/office/drawing/2014/main" id="{6B621A57-AC49-435C-94DB-790FB87A6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3643" y="4424275"/>
            <a:ext cx="5882004" cy="565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8256" y="7056438"/>
            <a:ext cx="10800398" cy="833053"/>
          </a:xfrm>
        </p:spPr>
        <p:txBody>
          <a:bodyPr anchor="b"/>
          <a:lstStyle>
            <a:lvl1pPr algn="l">
              <a:defRPr sz="294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528256" y="900722"/>
            <a:ext cx="10800398" cy="6048375"/>
          </a:xfrm>
        </p:spPr>
        <p:txBody>
          <a:bodyPr rtlCol="0">
            <a:normAutofit/>
          </a:bodyPr>
          <a:lstStyle>
            <a:lvl1pPr marL="0" indent="0">
              <a:buNone/>
              <a:defRPr sz="4704"/>
            </a:lvl1pPr>
            <a:lvl2pPr marL="672050" indent="0">
              <a:buNone/>
              <a:defRPr sz="4116"/>
            </a:lvl2pPr>
            <a:lvl3pPr marL="1344099" indent="0">
              <a:buNone/>
              <a:defRPr sz="3528"/>
            </a:lvl3pPr>
            <a:lvl4pPr marL="2016149" indent="0">
              <a:buNone/>
              <a:defRPr sz="2940"/>
            </a:lvl4pPr>
            <a:lvl5pPr marL="2688199" indent="0">
              <a:buNone/>
              <a:defRPr sz="2940"/>
            </a:lvl5pPr>
            <a:lvl6pPr marL="3360249" indent="0">
              <a:buNone/>
              <a:defRPr sz="2940"/>
            </a:lvl6pPr>
            <a:lvl7pPr marL="4032298" indent="0">
              <a:buNone/>
              <a:defRPr sz="2940"/>
            </a:lvl7pPr>
            <a:lvl8pPr marL="4704348" indent="0">
              <a:buNone/>
              <a:defRPr sz="2940"/>
            </a:lvl8pPr>
            <a:lvl9pPr marL="5376398" indent="0">
              <a:buNone/>
              <a:defRPr sz="294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528256" y="7889490"/>
            <a:ext cx="10800398" cy="1183074"/>
          </a:xfrm>
        </p:spPr>
        <p:txBody>
          <a:bodyPr/>
          <a:lstStyle>
            <a:lvl1pPr marL="0" indent="0">
              <a:buNone/>
              <a:defRPr sz="2058"/>
            </a:lvl1pPr>
            <a:lvl2pPr marL="672050" indent="0">
              <a:buNone/>
              <a:defRPr sz="1764"/>
            </a:lvl2pPr>
            <a:lvl3pPr marL="1344099" indent="0">
              <a:buNone/>
              <a:defRPr sz="1470"/>
            </a:lvl3pPr>
            <a:lvl4pPr marL="2016149" indent="0">
              <a:buNone/>
              <a:defRPr sz="1323"/>
            </a:lvl4pPr>
            <a:lvl5pPr marL="2688199" indent="0">
              <a:buNone/>
              <a:defRPr sz="1323"/>
            </a:lvl5pPr>
            <a:lvl6pPr marL="3360249" indent="0">
              <a:buNone/>
              <a:defRPr sz="1323"/>
            </a:lvl6pPr>
            <a:lvl7pPr marL="4032298" indent="0">
              <a:buNone/>
              <a:defRPr sz="1323"/>
            </a:lvl7pPr>
            <a:lvl8pPr marL="4704348" indent="0">
              <a:buNone/>
              <a:defRPr sz="1323"/>
            </a:lvl8pPr>
            <a:lvl9pPr marL="5376398" indent="0">
              <a:buNone/>
              <a:defRPr sz="1323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C0CF1D-04C7-4FA4-9663-EB61CA17BEED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618654-552F-47FF-BB51-4FD531E8FB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3480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D7FB767-5D99-4F38-A3A0-1F0CA0A72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3643" y="4424275"/>
            <a:ext cx="5882004" cy="565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C0CF1D-04C7-4FA4-9663-EB61CA17BEED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618654-552F-47FF-BB51-4FD531E8FB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2999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E32EEA1-ED8E-46CD-BC81-7D4E881FC2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3643" y="4424275"/>
            <a:ext cx="5882004" cy="565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3050481" y="403694"/>
            <a:ext cx="4050149" cy="8601200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00033" y="403694"/>
            <a:ext cx="11850436" cy="8601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C0CF1D-04C7-4FA4-9663-EB61CA17BEED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618654-552F-47FF-BB51-4FD531E8FB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338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_Title_Adventure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nip Single Corner of Rectangle 17">
            <a:extLst>
              <a:ext uri="{FF2B5EF4-FFF2-40B4-BE49-F238E27FC236}">
                <a16:creationId xmlns:a16="http://schemas.microsoft.com/office/drawing/2014/main" id="{78E6E0E7-08DD-4D4F-95B5-061481DF6B44}"/>
              </a:ext>
            </a:extLst>
          </p:cNvPr>
          <p:cNvSpPr/>
          <p:nvPr userDrawn="1"/>
        </p:nvSpPr>
        <p:spPr>
          <a:xfrm flipV="1">
            <a:off x="0" y="-2"/>
            <a:ext cx="18000659" cy="10080626"/>
          </a:xfrm>
          <a:prstGeom prst="snip1Rect">
            <a:avLst>
              <a:gd name="adj" fmla="val 1579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18B3DF11-68CF-CA45-90F7-6C417D68BFE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55875" y="3075093"/>
            <a:ext cx="12852401" cy="27261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150000"/>
              </a:lnSpc>
              <a:buNone/>
              <a:defRPr sz="8000" b="1" i="0" baseline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cxnSp>
        <p:nvCxnSpPr>
          <p:cNvPr id="5" name="Прямая соединительная линия 15">
            <a:extLst>
              <a:ext uri="{FF2B5EF4-FFF2-40B4-BE49-F238E27FC236}">
                <a16:creationId xmlns:a16="http://schemas.microsoft.com/office/drawing/2014/main" id="{EEE63390-4B36-5C43-964E-8B112402A58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55875" y="2700338"/>
            <a:ext cx="128524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nip Single Corner of Rectangle 12">
            <a:extLst>
              <a:ext uri="{FF2B5EF4-FFF2-40B4-BE49-F238E27FC236}">
                <a16:creationId xmlns:a16="http://schemas.microsoft.com/office/drawing/2014/main" id="{D3D27AEC-CC79-FD43-A1CA-EF5ECC80D033}"/>
              </a:ext>
            </a:extLst>
          </p:cNvPr>
          <p:cNvSpPr/>
          <p:nvPr userDrawn="1"/>
        </p:nvSpPr>
        <p:spPr>
          <a:xfrm rot="10800000" flipV="1">
            <a:off x="13040139" y="11052312"/>
            <a:ext cx="4960524" cy="1612485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25EBC7-4139-B84A-825B-4791EE6A0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357" t="54626" r="22821" b="41892"/>
          <a:stretch/>
        </p:blipFill>
        <p:spPr>
          <a:xfrm>
            <a:off x="298174" y="12303062"/>
            <a:ext cx="18000659" cy="361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C72BD9-3177-B841-A34B-A254F79694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7150" y="478005"/>
            <a:ext cx="701592" cy="70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34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pos="5669">
          <p15:clr>
            <a:srgbClr val="FBAE40"/>
          </p15:clr>
        </p15:guide>
        <p15:guide id="3" pos="1610">
          <p15:clr>
            <a:srgbClr val="FBAE40"/>
          </p15:clr>
        </p15:guide>
        <p15:guide id="4" pos="4309">
          <p15:clr>
            <a:srgbClr val="FBAE40"/>
          </p15:clr>
        </p15:guide>
        <p15:guide id="5" pos="2948">
          <p15:clr>
            <a:srgbClr val="FBAE40"/>
          </p15:clr>
        </p15:guide>
        <p15:guide id="6" pos="8391">
          <p15:clr>
            <a:srgbClr val="FBAE40"/>
          </p15:clr>
        </p15:guide>
        <p15:guide id="7" pos="7030">
          <p15:clr>
            <a:srgbClr val="FBAE40"/>
          </p15:clr>
        </p15:guide>
        <p15:guide id="8" pos="9706">
          <p15:clr>
            <a:srgbClr val="FBAE40"/>
          </p15:clr>
        </p15:guide>
        <p15:guide id="9" orient="horz" pos="1701">
          <p15:clr>
            <a:srgbClr val="FBAE40"/>
          </p15:clr>
        </p15:guide>
        <p15:guide id="10" orient="horz" pos="238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_Subtitle_Adventure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Single Corner of Rectangle 7">
            <a:extLst>
              <a:ext uri="{FF2B5EF4-FFF2-40B4-BE49-F238E27FC236}">
                <a16:creationId xmlns:a16="http://schemas.microsoft.com/office/drawing/2014/main" id="{5B9BC7EE-BE63-7943-A2FD-843F56480BF3}"/>
              </a:ext>
            </a:extLst>
          </p:cNvPr>
          <p:cNvSpPr/>
          <p:nvPr userDrawn="1"/>
        </p:nvSpPr>
        <p:spPr>
          <a:xfrm flipV="1">
            <a:off x="0" y="-2"/>
            <a:ext cx="18000659" cy="10080626"/>
          </a:xfrm>
          <a:prstGeom prst="snip1Rect">
            <a:avLst>
              <a:gd name="adj" fmla="val 1579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18B3DF11-68CF-CA45-90F7-6C417D68BFE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55875" y="3075093"/>
            <a:ext cx="12852401" cy="27261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150000"/>
              </a:lnSpc>
              <a:buNone/>
              <a:defRPr sz="8000" b="1" i="0" baseline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cxnSp>
        <p:nvCxnSpPr>
          <p:cNvPr id="5" name="Прямая соединительная линия 15">
            <a:extLst>
              <a:ext uri="{FF2B5EF4-FFF2-40B4-BE49-F238E27FC236}">
                <a16:creationId xmlns:a16="http://schemas.microsoft.com/office/drawing/2014/main" id="{EEE63390-4B36-5C43-964E-8B112402A58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55875" y="2700338"/>
            <a:ext cx="128524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7">
            <a:extLst>
              <a:ext uri="{FF2B5EF4-FFF2-40B4-BE49-F238E27FC236}">
                <a16:creationId xmlns:a16="http://schemas.microsoft.com/office/drawing/2014/main" id="{DE8198B9-0DC7-EF41-B588-DDFAEEF2F55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555875" y="5827417"/>
            <a:ext cx="12852401" cy="27261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ct val="150000"/>
              </a:lnSpc>
              <a:buNone/>
              <a:defRPr sz="4500" b="0" i="0" baseline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SUBTITLE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F443BB-79FD-B849-8EDC-21F933E9F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436" b="12670"/>
          <a:stretch/>
        </p:blipFill>
        <p:spPr>
          <a:xfrm>
            <a:off x="14073808" y="10686837"/>
            <a:ext cx="6729690" cy="1441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B06659-73FA-8142-96A7-A1778FCAA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7150" y="478005"/>
            <a:ext cx="701592" cy="70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8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pos="5669">
          <p15:clr>
            <a:srgbClr val="FBAE40"/>
          </p15:clr>
        </p15:guide>
        <p15:guide id="3" pos="1610">
          <p15:clr>
            <a:srgbClr val="FBAE40"/>
          </p15:clr>
        </p15:guide>
        <p15:guide id="4" pos="4309">
          <p15:clr>
            <a:srgbClr val="FBAE40"/>
          </p15:clr>
        </p15:guide>
        <p15:guide id="5" pos="2948">
          <p15:clr>
            <a:srgbClr val="FBAE40"/>
          </p15:clr>
        </p15:guide>
        <p15:guide id="6" pos="8391">
          <p15:clr>
            <a:srgbClr val="FBAE40"/>
          </p15:clr>
        </p15:guide>
        <p15:guide id="7" pos="7030">
          <p15:clr>
            <a:srgbClr val="FBAE40"/>
          </p15:clr>
        </p15:guide>
        <p15:guide id="8" pos="9706">
          <p15:clr>
            <a:srgbClr val="FBAE40"/>
          </p15:clr>
        </p15:guide>
        <p15:guide id="9" orient="horz" pos="1701">
          <p15:clr>
            <a:srgbClr val="FBAE40"/>
          </p15:clr>
        </p15:guide>
        <p15:guide id="10" orient="horz" pos="238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_Title_Adventur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nip Single Corner of Rectangle 17">
            <a:extLst>
              <a:ext uri="{FF2B5EF4-FFF2-40B4-BE49-F238E27FC236}">
                <a16:creationId xmlns:a16="http://schemas.microsoft.com/office/drawing/2014/main" id="{78E6E0E7-08DD-4D4F-95B5-061481DF6B44}"/>
              </a:ext>
            </a:extLst>
          </p:cNvPr>
          <p:cNvSpPr/>
          <p:nvPr userDrawn="1"/>
        </p:nvSpPr>
        <p:spPr>
          <a:xfrm flipV="1">
            <a:off x="0" y="0"/>
            <a:ext cx="18000659" cy="10080626"/>
          </a:xfrm>
          <a:prstGeom prst="snip1Rect">
            <a:avLst>
              <a:gd name="adj" fmla="val 15790"/>
            </a:avLst>
          </a:prstGeom>
          <a:solidFill>
            <a:srgbClr val="EF4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18B3DF11-68CF-CA45-90F7-6C417D68BFE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55875" y="3075093"/>
            <a:ext cx="12852401" cy="27261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150000"/>
              </a:lnSpc>
              <a:buNone/>
              <a:defRPr sz="8000" b="1" i="0" baseline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cxnSp>
        <p:nvCxnSpPr>
          <p:cNvPr id="5" name="Прямая соединительная линия 15">
            <a:extLst>
              <a:ext uri="{FF2B5EF4-FFF2-40B4-BE49-F238E27FC236}">
                <a16:creationId xmlns:a16="http://schemas.microsoft.com/office/drawing/2014/main" id="{EEE63390-4B36-5C43-964E-8B112402A58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55875" y="2700338"/>
            <a:ext cx="128524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nip Single Corner of Rectangle 12">
            <a:extLst>
              <a:ext uri="{FF2B5EF4-FFF2-40B4-BE49-F238E27FC236}">
                <a16:creationId xmlns:a16="http://schemas.microsoft.com/office/drawing/2014/main" id="{D3D27AEC-CC79-FD43-A1CA-EF5ECC80D033}"/>
              </a:ext>
            </a:extLst>
          </p:cNvPr>
          <p:cNvSpPr/>
          <p:nvPr userDrawn="1"/>
        </p:nvSpPr>
        <p:spPr>
          <a:xfrm rot="10800000" flipV="1">
            <a:off x="13040139" y="11052312"/>
            <a:ext cx="4960524" cy="1612485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25EBC7-4139-B84A-825B-4791EE6A0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357" t="54626" r="22821" b="41892"/>
          <a:stretch/>
        </p:blipFill>
        <p:spPr>
          <a:xfrm>
            <a:off x="298174" y="12303062"/>
            <a:ext cx="18000659" cy="361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1FB04-3E85-F44C-9EBE-74A33D353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7150" y="478005"/>
            <a:ext cx="701592" cy="70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67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pos="5669">
          <p15:clr>
            <a:srgbClr val="FBAE40"/>
          </p15:clr>
        </p15:guide>
        <p15:guide id="3" pos="1610">
          <p15:clr>
            <a:srgbClr val="FBAE40"/>
          </p15:clr>
        </p15:guide>
        <p15:guide id="4" pos="4309">
          <p15:clr>
            <a:srgbClr val="FBAE40"/>
          </p15:clr>
        </p15:guide>
        <p15:guide id="5" pos="2948">
          <p15:clr>
            <a:srgbClr val="FBAE40"/>
          </p15:clr>
        </p15:guide>
        <p15:guide id="6" pos="8391">
          <p15:clr>
            <a:srgbClr val="FBAE40"/>
          </p15:clr>
        </p15:guide>
        <p15:guide id="7" pos="7030">
          <p15:clr>
            <a:srgbClr val="FBAE40"/>
          </p15:clr>
        </p15:guide>
        <p15:guide id="8" pos="9706">
          <p15:clr>
            <a:srgbClr val="FBAE40"/>
          </p15:clr>
        </p15:guide>
        <p15:guide id="9" orient="horz" pos="1701">
          <p15:clr>
            <a:srgbClr val="FBAE40"/>
          </p15:clr>
        </p15:guide>
        <p15:guide id="10" orient="horz" pos="238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_Subtitle_Adventur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Single Corner of Rectangle 10">
            <a:extLst>
              <a:ext uri="{FF2B5EF4-FFF2-40B4-BE49-F238E27FC236}">
                <a16:creationId xmlns:a16="http://schemas.microsoft.com/office/drawing/2014/main" id="{9E49E793-C225-5141-96A6-0C246B1C16CA}"/>
              </a:ext>
            </a:extLst>
          </p:cNvPr>
          <p:cNvSpPr/>
          <p:nvPr userDrawn="1"/>
        </p:nvSpPr>
        <p:spPr>
          <a:xfrm flipV="1">
            <a:off x="0" y="0"/>
            <a:ext cx="18000659" cy="10080626"/>
          </a:xfrm>
          <a:prstGeom prst="snip1Rect">
            <a:avLst>
              <a:gd name="adj" fmla="val 15790"/>
            </a:avLst>
          </a:prstGeom>
          <a:solidFill>
            <a:srgbClr val="EF4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18B3DF11-68CF-CA45-90F7-6C417D68BFE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55875" y="3075093"/>
            <a:ext cx="12852401" cy="27261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150000"/>
              </a:lnSpc>
              <a:buNone/>
              <a:defRPr sz="8000" b="1" i="0" baseline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cxnSp>
        <p:nvCxnSpPr>
          <p:cNvPr id="5" name="Прямая соединительная линия 15">
            <a:extLst>
              <a:ext uri="{FF2B5EF4-FFF2-40B4-BE49-F238E27FC236}">
                <a16:creationId xmlns:a16="http://schemas.microsoft.com/office/drawing/2014/main" id="{EEE63390-4B36-5C43-964E-8B112402A58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55875" y="2700338"/>
            <a:ext cx="128524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7">
            <a:extLst>
              <a:ext uri="{FF2B5EF4-FFF2-40B4-BE49-F238E27FC236}">
                <a16:creationId xmlns:a16="http://schemas.microsoft.com/office/drawing/2014/main" id="{DE8198B9-0DC7-EF41-B588-DDFAEEF2F55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555875" y="5827417"/>
            <a:ext cx="12852401" cy="27261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ct val="150000"/>
              </a:lnSpc>
              <a:buNone/>
              <a:defRPr sz="4500" b="0" i="0" baseline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SUBTITLE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0AC78A-B26B-3A4D-AC33-6163F8AA2F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150" y="478005"/>
            <a:ext cx="701592" cy="70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97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pos="5669">
          <p15:clr>
            <a:srgbClr val="FBAE40"/>
          </p15:clr>
        </p15:guide>
        <p15:guide id="3" pos="1610">
          <p15:clr>
            <a:srgbClr val="FBAE40"/>
          </p15:clr>
        </p15:guide>
        <p15:guide id="4" pos="4309">
          <p15:clr>
            <a:srgbClr val="FBAE40"/>
          </p15:clr>
        </p15:guide>
        <p15:guide id="5" pos="2948">
          <p15:clr>
            <a:srgbClr val="FBAE40"/>
          </p15:clr>
        </p15:guide>
        <p15:guide id="6" pos="8391">
          <p15:clr>
            <a:srgbClr val="FBAE40"/>
          </p15:clr>
        </p15:guide>
        <p15:guide id="7" pos="7030">
          <p15:clr>
            <a:srgbClr val="FBAE40"/>
          </p15:clr>
        </p15:guide>
        <p15:guide id="8" pos="9706">
          <p15:clr>
            <a:srgbClr val="FBAE40"/>
          </p15:clr>
        </p15:guide>
        <p15:guide id="9" orient="horz" pos="1701">
          <p15:clr>
            <a:srgbClr val="FBAE40"/>
          </p15:clr>
        </p15:guide>
        <p15:guide id="10" orient="horz" pos="238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D275D-9CFC-2B40-8785-552CA5EA364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555875" y="3779838"/>
            <a:ext cx="12852400" cy="5040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4375" indent="-341313">
              <a:buClr>
                <a:srgbClr val="003F53"/>
              </a:buClr>
              <a:buSzPct val="125000"/>
              <a:buFont typeface="Wingdings" pitchFamily="2" charset="2"/>
              <a:buChar char="§"/>
              <a:tabLst/>
              <a:defRPr sz="20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47775" indent="-341313">
              <a:buClr>
                <a:srgbClr val="EF4123"/>
              </a:buClr>
              <a:buSzPct val="125000"/>
              <a:buFont typeface="Wingdings" pitchFamily="2" charset="2"/>
              <a:buChar char="§"/>
              <a:tabLst/>
              <a:defRPr sz="18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6800" indent="-341313"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Номер слайда 21">
            <a:extLst>
              <a:ext uri="{FF2B5EF4-FFF2-40B4-BE49-F238E27FC236}">
                <a16:creationId xmlns:a16="http://schemas.microsoft.com/office/drawing/2014/main" id="{D3F030D8-6E2A-8E49-816F-C87CC1046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35390" y="503239"/>
            <a:ext cx="1062035" cy="24627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598B7-E0D3-B84F-8E27-A0F82C4FC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034065"/>
            <a:ext cx="14905037" cy="666273"/>
          </a:xfrm>
          <a:prstGeom prst="rect">
            <a:avLst/>
          </a:prstGeom>
        </p:spPr>
        <p:txBody>
          <a:bodyPr anchor="ctr" anchorCtr="0"/>
          <a:lstStyle>
            <a:lvl1pPr>
              <a:defRPr sz="7000" b="1" i="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99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pos="5669">
          <p15:clr>
            <a:srgbClr val="FBAE40"/>
          </p15:clr>
        </p15:guide>
        <p15:guide id="3" pos="1610">
          <p15:clr>
            <a:srgbClr val="FBAE40"/>
          </p15:clr>
        </p15:guide>
        <p15:guide id="4" pos="4309">
          <p15:clr>
            <a:srgbClr val="FBAE40"/>
          </p15:clr>
        </p15:guide>
        <p15:guide id="5" pos="2948">
          <p15:clr>
            <a:srgbClr val="FBAE40"/>
          </p15:clr>
        </p15:guide>
        <p15:guide id="6" pos="8391">
          <p15:clr>
            <a:srgbClr val="FBAE40"/>
          </p15:clr>
        </p15:guide>
        <p15:guide id="7" pos="7030">
          <p15:clr>
            <a:srgbClr val="FBAE40"/>
          </p15:clr>
        </p15:guide>
        <p15:guide id="8" pos="9706">
          <p15:clr>
            <a:srgbClr val="FBAE40"/>
          </p15:clr>
        </p15:guide>
        <p15:guide id="9" orient="horz" pos="1701">
          <p15:clr>
            <a:srgbClr val="FBAE40"/>
          </p15:clr>
        </p15:guide>
        <p15:guide id="10" orient="horz" pos="238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py_Dark">
    <p:bg>
      <p:bgPr>
        <a:solidFill>
          <a:srgbClr val="003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21">
            <a:extLst>
              <a:ext uri="{FF2B5EF4-FFF2-40B4-BE49-F238E27FC236}">
                <a16:creationId xmlns:a16="http://schemas.microsoft.com/office/drawing/2014/main" id="{D3F030D8-6E2A-8E49-816F-C87CC1046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35390" y="503239"/>
            <a:ext cx="1062035" cy="24627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1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D8D877B3-D348-4611-9BDB-C5374591D951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598B7-E0D3-B84F-8E27-A0F82C4FC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034065"/>
            <a:ext cx="14905037" cy="666273"/>
          </a:xfrm>
          <a:prstGeom prst="rect">
            <a:avLst/>
          </a:prstGeom>
        </p:spPr>
        <p:txBody>
          <a:bodyPr anchor="ctr" anchorCtr="0"/>
          <a:lstStyle>
            <a:lvl1pPr>
              <a:defRPr sz="7000" b="1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37FBB82-D273-814A-99CF-9E53B1446E6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555875" y="3779838"/>
            <a:ext cx="12852400" cy="5040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4375" indent="-341313">
              <a:buClr>
                <a:srgbClr val="EF4123"/>
              </a:buClr>
              <a:buSzPct val="125000"/>
              <a:buFont typeface="Wingdings" pitchFamily="2" charset="2"/>
              <a:buChar char="§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47775" indent="-341313">
              <a:buClr>
                <a:schemeClr val="bg1"/>
              </a:buClr>
              <a:buSzPct val="125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6800" indent="-341313"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1146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pos="5669">
          <p15:clr>
            <a:srgbClr val="FBAE40"/>
          </p15:clr>
        </p15:guide>
        <p15:guide id="3" pos="1610">
          <p15:clr>
            <a:srgbClr val="FBAE40"/>
          </p15:clr>
        </p15:guide>
        <p15:guide id="4" pos="4309">
          <p15:clr>
            <a:srgbClr val="FBAE40"/>
          </p15:clr>
        </p15:guide>
        <p15:guide id="5" pos="2948">
          <p15:clr>
            <a:srgbClr val="FBAE40"/>
          </p15:clr>
        </p15:guide>
        <p15:guide id="6" pos="8391">
          <p15:clr>
            <a:srgbClr val="FBAE40"/>
          </p15:clr>
        </p15:guide>
        <p15:guide id="7" pos="7030">
          <p15:clr>
            <a:srgbClr val="FBAE40"/>
          </p15:clr>
        </p15:guide>
        <p15:guide id="8" pos="9706">
          <p15:clr>
            <a:srgbClr val="FBAE40"/>
          </p15:clr>
        </p15:guide>
        <p15:guide id="9" orient="horz" pos="1701">
          <p15:clr>
            <a:srgbClr val="FBAE40"/>
          </p15:clr>
        </p15:guide>
        <p15:guide id="10" orient="horz" pos="238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py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4C9861-AB84-6B4A-A25E-8F8DF37AE53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555875" y="3779838"/>
            <a:ext cx="6443663" cy="5040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4375" indent="-341313">
              <a:buClr>
                <a:srgbClr val="003F53"/>
              </a:buClr>
              <a:buSzPct val="125000"/>
              <a:buFont typeface="Wingdings" pitchFamily="2" charset="2"/>
              <a:buChar char="§"/>
              <a:tabLst/>
              <a:defRPr sz="20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47775" indent="-341313">
              <a:buClr>
                <a:srgbClr val="EF4123"/>
              </a:buClr>
              <a:buSzPct val="125000"/>
              <a:buFont typeface="Wingdings" pitchFamily="2" charset="2"/>
              <a:buChar char="§"/>
              <a:tabLst/>
              <a:defRPr sz="18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6800" indent="-341313"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6" name="Picture Placeholder 13">
            <a:extLst>
              <a:ext uri="{FF2B5EF4-FFF2-40B4-BE49-F238E27FC236}">
                <a16:creationId xmlns:a16="http://schemas.microsoft.com/office/drawing/2014/main" id="{CC431A70-C06D-704B-9E94-37399A3A3E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99538" y="-2"/>
            <a:ext cx="9001125" cy="10080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Номер слайда 21">
            <a:extLst>
              <a:ext uri="{FF2B5EF4-FFF2-40B4-BE49-F238E27FC236}">
                <a16:creationId xmlns:a16="http://schemas.microsoft.com/office/drawing/2014/main" id="{E04C22DF-2EDF-2942-B42D-DCAEA7113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35390" y="503239"/>
            <a:ext cx="1062035" cy="24627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CF7B701-FA4E-3842-9FAA-559A64002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034065"/>
            <a:ext cx="14905037" cy="666273"/>
          </a:xfrm>
          <a:prstGeom prst="rect">
            <a:avLst/>
          </a:prstGeom>
        </p:spPr>
        <p:txBody>
          <a:bodyPr anchor="ctr" anchorCtr="0"/>
          <a:lstStyle>
            <a:lvl1pPr>
              <a:defRPr sz="7000" b="1" i="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77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2" pos="5669" userDrawn="1">
          <p15:clr>
            <a:srgbClr val="FBAE40"/>
          </p15:clr>
        </p15:guide>
        <p15:guide id="3" pos="1610" userDrawn="1">
          <p15:clr>
            <a:srgbClr val="FBAE40"/>
          </p15:clr>
        </p15:guide>
        <p15:guide id="4" pos="4309" userDrawn="1">
          <p15:clr>
            <a:srgbClr val="FBAE40"/>
          </p15:clr>
        </p15:guide>
        <p15:guide id="5" pos="2948" userDrawn="1">
          <p15:clr>
            <a:srgbClr val="FBAE40"/>
          </p15:clr>
        </p15:guide>
        <p15:guide id="6" pos="8391" userDrawn="1">
          <p15:clr>
            <a:srgbClr val="FBAE40"/>
          </p15:clr>
        </p15:guide>
        <p15:guide id="7" pos="7030" userDrawn="1">
          <p15:clr>
            <a:srgbClr val="FBAE40"/>
          </p15:clr>
        </p15:guide>
        <p15:guide id="8" pos="9706" userDrawn="1">
          <p15:clr>
            <a:srgbClr val="FBAE40"/>
          </p15:clr>
        </p15:guide>
        <p15:guide id="9" orient="horz" pos="1701" userDrawn="1">
          <p15:clr>
            <a:srgbClr val="FBAE40"/>
          </p15:clr>
        </p15:guide>
        <p15:guide id="10" orient="horz" pos="238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581C5A1-3BF4-EE46-9477-AD4C16EB8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35357" t="54626" r="22821" b="41892"/>
          <a:stretch/>
        </p:blipFill>
        <p:spPr>
          <a:xfrm>
            <a:off x="0" y="9718126"/>
            <a:ext cx="18000659" cy="3617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43E3A5-C0FD-C647-9E32-2C7FF065A06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47149" y="478005"/>
            <a:ext cx="701592" cy="70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0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3" r:id="rId2"/>
    <p:sldLayoutId id="2147483674" r:id="rId3"/>
    <p:sldLayoutId id="2147483684" r:id="rId4"/>
    <p:sldLayoutId id="2147483685" r:id="rId5"/>
    <p:sldLayoutId id="2147483675" r:id="rId6"/>
    <p:sldLayoutId id="2147483672" r:id="rId7"/>
    <p:sldLayoutId id="2147483686" r:id="rId8"/>
    <p:sldLayoutId id="2147483669" r:id="rId9"/>
    <p:sldLayoutId id="2147483687" r:id="rId10"/>
    <p:sldLayoutId id="2147483671" r:id="rId11"/>
    <p:sldLayoutId id="2147483688" r:id="rId12"/>
    <p:sldLayoutId id="2147483680" r:id="rId13"/>
    <p:sldLayoutId id="2147483690" r:id="rId14"/>
    <p:sldLayoutId id="2147483663" r:id="rId15"/>
  </p:sldLayoutIdLst>
  <p:txStyles>
    <p:titleStyle>
      <a:lvl1pPr algn="l" defTabSz="1344077" rtl="0" eaLnBrk="1" latinLnBrk="0" hangingPunct="1">
        <a:lnSpc>
          <a:spcPct val="90000"/>
        </a:lnSpc>
        <a:spcBef>
          <a:spcPct val="0"/>
        </a:spcBef>
        <a:buNone/>
        <a:defRPr sz="64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19" indent="-336019" algn="l" defTabSz="1344077" rtl="0" eaLnBrk="1" latinLnBrk="0" hangingPunct="1">
        <a:lnSpc>
          <a:spcPct val="90000"/>
        </a:lnSpc>
        <a:spcBef>
          <a:spcPts val="1470"/>
        </a:spcBef>
        <a:buFont typeface="Arial" panose="020B0604020202020204" pitchFamily="34" charset="0"/>
        <a:buChar char="•"/>
        <a:defRPr sz="4116" kern="1200">
          <a:solidFill>
            <a:schemeClr val="tx1"/>
          </a:solidFill>
          <a:latin typeface="+mn-lt"/>
          <a:ea typeface="+mn-ea"/>
          <a:cs typeface="+mn-cs"/>
        </a:defRPr>
      </a:lvl1pPr>
      <a:lvl2pPr marL="100805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680096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3pPr>
      <a:lvl4pPr marL="2352134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3024172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696211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368249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504028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712325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3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77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115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53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191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23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26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306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69" userDrawn="1">
          <p15:clr>
            <a:srgbClr val="F26B43"/>
          </p15:clr>
        </p15:guide>
        <p15:guide id="2" pos="317" userDrawn="1">
          <p15:clr>
            <a:srgbClr val="F26B43"/>
          </p15:clr>
        </p15:guide>
        <p15:guide id="3" pos="11022" userDrawn="1">
          <p15:clr>
            <a:srgbClr val="F26B43"/>
          </p15:clr>
        </p15:guide>
        <p15:guide id="4" orient="horz" pos="3175" userDrawn="1">
          <p15:clr>
            <a:srgbClr val="F26B43"/>
          </p15:clr>
        </p15:guide>
        <p15:guide id="5" orient="horz" pos="317" userDrawn="1">
          <p15:clr>
            <a:srgbClr val="F26B43"/>
          </p15:clr>
        </p15:guide>
        <p15:guide id="6" orient="horz" pos="55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900033" y="403693"/>
            <a:ext cx="16200597" cy="168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900033" y="2352148"/>
            <a:ext cx="16200597" cy="665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00033" y="9343247"/>
            <a:ext cx="4200155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764" smtClean="0">
                <a:solidFill>
                  <a:srgbClr val="0072C6"/>
                </a:solidFill>
                <a:latin typeface="+mn-lt"/>
              </a:defRPr>
            </a:lvl1pPr>
          </a:lstStyle>
          <a:p>
            <a:fld id="{5CC0CF1D-04C7-4FA4-9663-EB61CA17BEED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150227" y="9343247"/>
            <a:ext cx="5700210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764">
                <a:solidFill>
                  <a:srgbClr val="0072C6"/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2900475" y="9343247"/>
            <a:ext cx="4200155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764" smtClean="0">
                <a:solidFill>
                  <a:srgbClr val="0072C6"/>
                </a:solidFill>
                <a:latin typeface="+mn-lt"/>
              </a:defRPr>
            </a:lvl1pPr>
          </a:lstStyle>
          <a:p>
            <a:fld id="{F6618654-552F-47FF-BB51-4FD531E8FB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171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672050" rtl="0" eaLnBrk="1" fontAlgn="base" hangingPunct="1">
        <a:spcBef>
          <a:spcPct val="0"/>
        </a:spcBef>
        <a:spcAft>
          <a:spcPct val="0"/>
        </a:spcAft>
        <a:defRPr sz="6468" b="1" kern="1200">
          <a:solidFill>
            <a:srgbClr val="0072C6"/>
          </a:solidFill>
          <a:latin typeface="+mj-lt"/>
          <a:ea typeface="+mj-ea"/>
          <a:cs typeface="+mj-cs"/>
        </a:defRPr>
      </a:lvl1pPr>
      <a:lvl2pPr algn="ctr" defTabSz="672050" rtl="0" eaLnBrk="1" fontAlgn="base" hangingPunct="1">
        <a:spcBef>
          <a:spcPct val="0"/>
        </a:spcBef>
        <a:spcAft>
          <a:spcPct val="0"/>
        </a:spcAft>
        <a:defRPr sz="6468">
          <a:solidFill>
            <a:srgbClr val="0072C6"/>
          </a:solidFill>
          <a:latin typeface="Arial" charset="0"/>
        </a:defRPr>
      </a:lvl2pPr>
      <a:lvl3pPr algn="ctr" defTabSz="672050" rtl="0" eaLnBrk="1" fontAlgn="base" hangingPunct="1">
        <a:spcBef>
          <a:spcPct val="0"/>
        </a:spcBef>
        <a:spcAft>
          <a:spcPct val="0"/>
        </a:spcAft>
        <a:defRPr sz="6468">
          <a:solidFill>
            <a:srgbClr val="0072C6"/>
          </a:solidFill>
          <a:latin typeface="Arial" charset="0"/>
        </a:defRPr>
      </a:lvl3pPr>
      <a:lvl4pPr algn="ctr" defTabSz="672050" rtl="0" eaLnBrk="1" fontAlgn="base" hangingPunct="1">
        <a:spcBef>
          <a:spcPct val="0"/>
        </a:spcBef>
        <a:spcAft>
          <a:spcPct val="0"/>
        </a:spcAft>
        <a:defRPr sz="6468">
          <a:solidFill>
            <a:srgbClr val="0072C6"/>
          </a:solidFill>
          <a:latin typeface="Arial" charset="0"/>
        </a:defRPr>
      </a:lvl4pPr>
      <a:lvl5pPr algn="ctr" defTabSz="672050" rtl="0" eaLnBrk="1" fontAlgn="base" hangingPunct="1">
        <a:spcBef>
          <a:spcPct val="0"/>
        </a:spcBef>
        <a:spcAft>
          <a:spcPct val="0"/>
        </a:spcAft>
        <a:defRPr sz="6468">
          <a:solidFill>
            <a:srgbClr val="0072C6"/>
          </a:solidFill>
          <a:latin typeface="Arial" charset="0"/>
        </a:defRPr>
      </a:lvl5pPr>
      <a:lvl6pPr marL="672050" algn="ctr" defTabSz="672050" rtl="0" eaLnBrk="1" fontAlgn="base" hangingPunct="1">
        <a:spcBef>
          <a:spcPct val="0"/>
        </a:spcBef>
        <a:spcAft>
          <a:spcPct val="0"/>
        </a:spcAft>
        <a:defRPr sz="6468">
          <a:solidFill>
            <a:schemeClr val="tx1"/>
          </a:solidFill>
          <a:latin typeface="Calibri" pitchFamily="34" charset="0"/>
        </a:defRPr>
      </a:lvl6pPr>
      <a:lvl7pPr marL="1344099" algn="ctr" defTabSz="672050" rtl="0" eaLnBrk="1" fontAlgn="base" hangingPunct="1">
        <a:spcBef>
          <a:spcPct val="0"/>
        </a:spcBef>
        <a:spcAft>
          <a:spcPct val="0"/>
        </a:spcAft>
        <a:defRPr sz="6468">
          <a:solidFill>
            <a:schemeClr val="tx1"/>
          </a:solidFill>
          <a:latin typeface="Calibri" pitchFamily="34" charset="0"/>
        </a:defRPr>
      </a:lvl7pPr>
      <a:lvl8pPr marL="2016149" algn="ctr" defTabSz="672050" rtl="0" eaLnBrk="1" fontAlgn="base" hangingPunct="1">
        <a:spcBef>
          <a:spcPct val="0"/>
        </a:spcBef>
        <a:spcAft>
          <a:spcPct val="0"/>
        </a:spcAft>
        <a:defRPr sz="6468">
          <a:solidFill>
            <a:schemeClr val="tx1"/>
          </a:solidFill>
          <a:latin typeface="Calibri" pitchFamily="34" charset="0"/>
        </a:defRPr>
      </a:lvl8pPr>
      <a:lvl9pPr marL="2688199" algn="ctr" defTabSz="672050" rtl="0" eaLnBrk="1" fontAlgn="base" hangingPunct="1">
        <a:spcBef>
          <a:spcPct val="0"/>
        </a:spcBef>
        <a:spcAft>
          <a:spcPct val="0"/>
        </a:spcAft>
        <a:defRPr sz="6468">
          <a:solidFill>
            <a:schemeClr val="tx1"/>
          </a:solidFill>
          <a:latin typeface="Calibri" pitchFamily="34" charset="0"/>
        </a:defRPr>
      </a:lvl9pPr>
    </p:titleStyle>
    <p:bodyStyle>
      <a:lvl1pPr marL="504037" indent="-504037" algn="l" defTabSz="672050" rtl="0" eaLnBrk="1" fontAlgn="base" hangingPunct="1">
        <a:spcBef>
          <a:spcPct val="20000"/>
        </a:spcBef>
        <a:spcAft>
          <a:spcPct val="0"/>
        </a:spcAft>
        <a:buClr>
          <a:srgbClr val="0072C6"/>
        </a:buClr>
        <a:buFont typeface="Arial" charset="0"/>
        <a:buChar char="•"/>
        <a:defRPr lang="nl-NL" sz="4704" kern="1200" dirty="0" smtClean="0">
          <a:solidFill>
            <a:srgbClr val="002060"/>
          </a:solidFill>
          <a:latin typeface="+mn-lt"/>
          <a:ea typeface="+mn-ea"/>
          <a:cs typeface="+mn-cs"/>
        </a:defRPr>
      </a:lvl1pPr>
      <a:lvl2pPr marL="1092082" indent="-420032" algn="l" defTabSz="672050" rtl="0" eaLnBrk="1" fontAlgn="base" hangingPunct="1">
        <a:spcBef>
          <a:spcPct val="20000"/>
        </a:spcBef>
        <a:spcAft>
          <a:spcPct val="0"/>
        </a:spcAft>
        <a:buClr>
          <a:srgbClr val="0072C6"/>
        </a:buClr>
        <a:buFont typeface="Arial" pitchFamily="34" charset="0"/>
        <a:buChar char="-"/>
        <a:defRPr lang="nl-NL" sz="4704" kern="1200" dirty="0" smtClean="0">
          <a:solidFill>
            <a:srgbClr val="002060"/>
          </a:solidFill>
          <a:latin typeface="+mn-lt"/>
          <a:ea typeface="+mn-ea"/>
          <a:cs typeface="+mn-cs"/>
        </a:defRPr>
      </a:lvl2pPr>
      <a:lvl3pPr marL="1680124" indent="-336025" algn="l" defTabSz="672050" rtl="0" eaLnBrk="1" fontAlgn="base" hangingPunct="1">
        <a:spcBef>
          <a:spcPct val="20000"/>
        </a:spcBef>
        <a:spcAft>
          <a:spcPct val="0"/>
        </a:spcAft>
        <a:buClr>
          <a:srgbClr val="0072C6"/>
        </a:buClr>
        <a:buFont typeface="Arial" charset="0"/>
        <a:buChar char="•"/>
        <a:defRPr lang="nl-NL" sz="4704" kern="1200" dirty="0" smtClean="0">
          <a:solidFill>
            <a:srgbClr val="002060"/>
          </a:solidFill>
          <a:latin typeface="+mn-lt"/>
          <a:ea typeface="+mn-ea"/>
          <a:cs typeface="+mn-cs"/>
        </a:defRPr>
      </a:lvl3pPr>
      <a:lvl4pPr marL="2352174" indent="-336025" algn="l" defTabSz="672050" rtl="0" eaLnBrk="1" fontAlgn="base" hangingPunct="1">
        <a:spcBef>
          <a:spcPct val="20000"/>
        </a:spcBef>
        <a:spcAft>
          <a:spcPct val="0"/>
        </a:spcAft>
        <a:buClr>
          <a:srgbClr val="0072C6"/>
        </a:buClr>
        <a:buFont typeface="Wingdings" pitchFamily="2" charset="2"/>
        <a:buChar char="§"/>
        <a:defRPr lang="nl-NL" sz="4704" kern="1200" dirty="0" smtClean="0">
          <a:solidFill>
            <a:srgbClr val="002060"/>
          </a:solidFill>
          <a:latin typeface="+mn-lt"/>
          <a:ea typeface="+mn-ea"/>
          <a:cs typeface="+mn-cs"/>
        </a:defRPr>
      </a:lvl4pPr>
      <a:lvl5pPr marL="3024224" indent="-336025" algn="l" defTabSz="672050" rtl="0" eaLnBrk="1" fontAlgn="base" hangingPunct="1">
        <a:spcBef>
          <a:spcPct val="20000"/>
        </a:spcBef>
        <a:spcAft>
          <a:spcPct val="0"/>
        </a:spcAft>
        <a:buClr>
          <a:srgbClr val="0072C6"/>
        </a:buClr>
        <a:buFont typeface="Symbol" pitchFamily="18" charset="2"/>
        <a:buChar char=""/>
        <a:defRPr lang="nl-NL" sz="4704" kern="1200" dirty="0" smtClean="0">
          <a:solidFill>
            <a:srgbClr val="002060"/>
          </a:solidFill>
          <a:latin typeface="+mn-lt"/>
          <a:ea typeface="+mn-ea"/>
          <a:cs typeface="+mn-cs"/>
        </a:defRPr>
      </a:lvl5pPr>
      <a:lvl6pPr marL="3696273" indent="-336025" algn="l" defTabSz="672050" rtl="0" eaLnBrk="1" latinLnBrk="0" hangingPunct="1">
        <a:spcBef>
          <a:spcPct val="20000"/>
        </a:spcBef>
        <a:buFont typeface="Arial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6pPr>
      <a:lvl7pPr marL="4368323" indent="-336025" algn="l" defTabSz="672050" rtl="0" eaLnBrk="1" latinLnBrk="0" hangingPunct="1">
        <a:spcBef>
          <a:spcPct val="20000"/>
        </a:spcBef>
        <a:buFont typeface="Arial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7pPr>
      <a:lvl8pPr marL="5040373" indent="-336025" algn="l" defTabSz="672050" rtl="0" eaLnBrk="1" latinLnBrk="0" hangingPunct="1">
        <a:spcBef>
          <a:spcPct val="20000"/>
        </a:spcBef>
        <a:buFont typeface="Arial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8pPr>
      <a:lvl9pPr marL="5712423" indent="-336025" algn="l" defTabSz="672050" rtl="0" eaLnBrk="1" latinLnBrk="0" hangingPunct="1">
        <a:spcBef>
          <a:spcPct val="20000"/>
        </a:spcBef>
        <a:buFont typeface="Arial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72050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50" algn="l" defTabSz="672050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99" algn="l" defTabSz="672050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149" algn="l" defTabSz="672050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99" algn="l" defTabSz="672050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249" algn="l" defTabSz="672050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298" algn="l" defTabSz="672050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348" algn="l" defTabSz="672050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398" algn="l" defTabSz="672050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24.png"/><Relationship Id="rId4" Type="http://schemas.openxmlformats.org/officeDocument/2006/relationships/image" Target="../media/image210.png"/><Relationship Id="rId9" Type="http://schemas.openxmlformats.org/officeDocument/2006/relationships/customXml" Target="../ink/ink4.xml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emee.zoetermeer.nl/" TargetMode="Externa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4463C12-1B0B-6A23-2141-EA99401FCCC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nl-NL" dirty="0"/>
              <a:t> Zoetermeer 09.05.2023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F8D1E1-F18E-782E-CF65-7AC3D9090AF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305345" y="5753963"/>
            <a:ext cx="11044842" cy="2831173"/>
          </a:xfrm>
        </p:spPr>
        <p:txBody>
          <a:bodyPr>
            <a:normAutofit/>
          </a:bodyPr>
          <a:lstStyle/>
          <a:p>
            <a:r>
              <a:rPr lang="nl-NL"/>
              <a:t>Participatie Masterplan SnowWorld, sessie 1</a:t>
            </a:r>
          </a:p>
        </p:txBody>
      </p:sp>
    </p:spTree>
    <p:extLst>
      <p:ext uri="{BB962C8B-B14F-4D97-AF65-F5344CB8AC3E}">
        <p14:creationId xmlns:p14="http://schemas.microsoft.com/office/powerpoint/2010/main" val="2654646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81517D2-0A2C-72CE-0745-CD5C44FD6B7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25834" y="1661327"/>
            <a:ext cx="8718166" cy="7935346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nl-BE" b="1" u="sng" dirty="0"/>
              <a:t>FASE 0 en 1</a:t>
            </a:r>
          </a:p>
          <a:p>
            <a:endParaRPr lang="nl-BE" dirty="0"/>
          </a:p>
          <a:p>
            <a:pPr marL="457200" indent="-457200">
              <a:buFontTx/>
              <a:buChar char="-"/>
            </a:pPr>
            <a:r>
              <a:rPr lang="nl-BE" dirty="0"/>
              <a:t>Betaald parkeren en ‘s nachts afsluiten</a:t>
            </a:r>
          </a:p>
          <a:p>
            <a:pPr marL="457200" indent="-457200">
              <a:buFontTx/>
              <a:buChar char="-"/>
            </a:pPr>
            <a:r>
              <a:rPr lang="nl-BE" dirty="0"/>
              <a:t>Parkeer geleidsysteem</a:t>
            </a:r>
          </a:p>
          <a:p>
            <a:pPr marL="457200" indent="-457200">
              <a:buFontTx/>
              <a:buChar char="-"/>
            </a:pPr>
            <a:endParaRPr lang="nl-BE" dirty="0"/>
          </a:p>
          <a:p>
            <a:pPr marL="457200" indent="-457200">
              <a:buFontTx/>
              <a:buChar char="-"/>
            </a:pPr>
            <a:r>
              <a:rPr lang="nl-BE" dirty="0"/>
              <a:t>Vernieuwen </a:t>
            </a:r>
            <a:r>
              <a:rPr lang="nl-BE" dirty="0" err="1"/>
              <a:t>klimhal</a:t>
            </a:r>
            <a:r>
              <a:rPr lang="nl-BE" dirty="0"/>
              <a:t> (trainingslocatie NKBV)</a:t>
            </a:r>
          </a:p>
          <a:p>
            <a:pPr marL="457200" indent="-457200">
              <a:buFontTx/>
              <a:buChar char="-"/>
            </a:pPr>
            <a:r>
              <a:rPr lang="nl-BE" dirty="0"/>
              <a:t>Uitbreiden klimaanbod</a:t>
            </a:r>
          </a:p>
          <a:p>
            <a:pPr marL="457200" indent="-457200">
              <a:buFontTx/>
              <a:buChar char="-"/>
            </a:pPr>
            <a:r>
              <a:rPr lang="nl-BE" dirty="0" err="1"/>
              <a:t>Zipline</a:t>
            </a:r>
            <a:r>
              <a:rPr lang="nl-BE" dirty="0"/>
              <a:t> (kabelbaan)</a:t>
            </a:r>
          </a:p>
          <a:p>
            <a:pPr marL="457200" indent="-457200">
              <a:buFontTx/>
              <a:buChar char="-"/>
            </a:pPr>
            <a:r>
              <a:rPr lang="nl-BE" dirty="0"/>
              <a:t>Attractiever maken van buitentrap baan 3</a:t>
            </a:r>
          </a:p>
          <a:p>
            <a:pPr marL="457200" indent="-457200">
              <a:buFontTx/>
              <a:buChar char="-"/>
            </a:pPr>
            <a:r>
              <a:rPr lang="nl-BE" dirty="0"/>
              <a:t>Verruimen aanbod outdoor activiteiten</a:t>
            </a:r>
          </a:p>
          <a:p>
            <a:pPr marL="457200" indent="-457200">
              <a:buFontTx/>
              <a:buChar char="-"/>
            </a:pPr>
            <a:r>
              <a:rPr lang="nl-BE" dirty="0"/>
              <a:t>Toegankelijkheid aanpassen van Adventure Valley</a:t>
            </a:r>
          </a:p>
          <a:p>
            <a:pPr marL="457200" indent="-457200">
              <a:buFontTx/>
              <a:buChar char="-"/>
            </a:pPr>
            <a:endParaRPr lang="nl-BE" dirty="0"/>
          </a:p>
          <a:p>
            <a:pPr marL="457200" indent="-457200">
              <a:buFontTx/>
              <a:buChar char="-"/>
            </a:pPr>
            <a:r>
              <a:rPr lang="nl-BE" dirty="0"/>
              <a:t>Uitbreiden lesruimtes MBO Rijnland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8E543DE-EAA9-1FD5-2D6D-2AEAD991FC2D}"/>
              </a:ext>
            </a:extLst>
          </p:cNvPr>
          <p:cNvSpPr txBox="1"/>
          <p:nvPr/>
        </p:nvSpPr>
        <p:spPr>
          <a:xfrm>
            <a:off x="11203623" y="8955676"/>
            <a:ext cx="679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TT Supermolot Neue" panose="02000503020000020004" pitchFamily="50" charset="0"/>
              </a:rPr>
              <a:t>Per vestiging</a:t>
            </a:r>
          </a:p>
        </p:txBody>
      </p:sp>
      <p:pic>
        <p:nvPicPr>
          <p:cNvPr id="5" name="Afbeelding 4" descr="Afbeelding met tekst, schermopname, software, kaart&#10;&#10;Automatisch gegenereerde beschrijving">
            <a:extLst>
              <a:ext uri="{FF2B5EF4-FFF2-40B4-BE49-F238E27FC236}">
                <a16:creationId xmlns:a16="http://schemas.microsoft.com/office/drawing/2014/main" id="{6B88FC2F-90AD-D29C-4C3B-64449C90C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21" t="26319" r="57811" b="25122"/>
          <a:stretch/>
        </p:blipFill>
        <p:spPr bwMode="auto">
          <a:xfrm>
            <a:off x="9000331" y="79912"/>
            <a:ext cx="8772605" cy="992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A5C966EB-9420-924F-0784-2439E8199791}"/>
              </a:ext>
            </a:extLst>
          </p:cNvPr>
          <p:cNvSpPr/>
          <p:nvPr/>
        </p:nvSpPr>
        <p:spPr>
          <a:xfrm>
            <a:off x="13136578" y="7514376"/>
            <a:ext cx="2788468" cy="2399169"/>
          </a:xfrm>
          <a:prstGeom prst="rect">
            <a:avLst/>
          </a:prstGeom>
          <a:solidFill>
            <a:srgbClr val="EF4123">
              <a:alpha val="14118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381F6373-F0BA-8512-5814-9BD2692D631C}"/>
              </a:ext>
            </a:extLst>
          </p:cNvPr>
          <p:cNvSpPr/>
          <p:nvPr/>
        </p:nvSpPr>
        <p:spPr>
          <a:xfrm>
            <a:off x="9641941" y="167080"/>
            <a:ext cx="7932888" cy="712096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4866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DBA028B2-8A8D-93C9-607E-572A82A2C8C3}"/>
              </a:ext>
            </a:extLst>
          </p:cNvPr>
          <p:cNvSpPr txBox="1">
            <a:spLocks/>
          </p:cNvSpPr>
          <p:nvPr/>
        </p:nvSpPr>
        <p:spPr>
          <a:xfrm>
            <a:off x="425834" y="1661327"/>
            <a:ext cx="8346770" cy="793534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 defTabSz="1344077" rtl="0" eaLnBrk="1" latinLnBrk="0" hangingPunct="1">
              <a:lnSpc>
                <a:spcPct val="90000"/>
              </a:lnSpc>
              <a:spcBef>
                <a:spcPts val="1470"/>
              </a:spcBef>
              <a:buFont typeface="Arial" panose="020B0604020202020204" pitchFamily="34" charset="0"/>
              <a:buNone/>
              <a:defRPr sz="2800" kern="12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341313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Clr>
                <a:srgbClr val="003F53"/>
              </a:buClr>
              <a:buSzPct val="125000"/>
              <a:buFont typeface="Wingdings" pitchFamily="2" charset="2"/>
              <a:buChar char="§"/>
              <a:tabLst/>
              <a:defRPr sz="2000" kern="12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47775" indent="-341313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Clr>
                <a:srgbClr val="EF4123"/>
              </a:buClr>
              <a:buSzPct val="125000"/>
              <a:buFont typeface="Wingdings" pitchFamily="2" charset="2"/>
              <a:buChar char="§"/>
              <a:tabLst/>
              <a:defRPr sz="1800" kern="12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66800" indent="-341313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24172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96211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68249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287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2325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u="sng" dirty="0"/>
              <a:t>FASE 2</a:t>
            </a:r>
          </a:p>
          <a:p>
            <a:endParaRPr lang="nl-BE" dirty="0"/>
          </a:p>
          <a:p>
            <a:pPr marL="457200" indent="-457200">
              <a:buFontTx/>
              <a:buChar char="-"/>
            </a:pPr>
            <a:r>
              <a:rPr lang="nl-BE" dirty="0"/>
              <a:t>Hotel SnowWorld</a:t>
            </a:r>
          </a:p>
          <a:p>
            <a:pPr marL="457200" indent="-457200">
              <a:buFontTx/>
              <a:buChar char="-"/>
            </a:pPr>
            <a:r>
              <a:rPr lang="nl-BE" dirty="0"/>
              <a:t>100+ kamers – 3 categorieën - familiekamers</a:t>
            </a:r>
          </a:p>
          <a:p>
            <a:pPr marL="457200" indent="-457200">
              <a:buFontTx/>
              <a:buChar char="-"/>
            </a:pPr>
            <a:r>
              <a:rPr lang="nl-BE" dirty="0"/>
              <a:t>Doelgroep: gasten SnowWorld (+90%)</a:t>
            </a:r>
          </a:p>
          <a:p>
            <a:pPr marL="457200" indent="-457200">
              <a:buFontTx/>
              <a:buChar char="-"/>
            </a:pPr>
            <a:r>
              <a:rPr lang="nl-BE" dirty="0"/>
              <a:t>3-4 bouwlagen</a:t>
            </a:r>
          </a:p>
          <a:p>
            <a:pPr marL="457200" indent="-457200">
              <a:buFontTx/>
              <a:buChar char="-"/>
            </a:pPr>
            <a:r>
              <a:rPr lang="nl-BE" dirty="0"/>
              <a:t>Bouwhoogte gelijk aan hoofdgebouw</a:t>
            </a:r>
          </a:p>
          <a:p>
            <a:pPr marL="457200" indent="-457200">
              <a:buFontTx/>
              <a:buChar char="-"/>
            </a:pPr>
            <a:r>
              <a:rPr lang="nl-BE" dirty="0"/>
              <a:t>Duurzaam bouwen / modulebouw</a:t>
            </a:r>
          </a:p>
          <a:p>
            <a:pPr marL="457200" indent="-457200">
              <a:buFontTx/>
              <a:buChar char="-"/>
            </a:pPr>
            <a:r>
              <a:rPr lang="nl-BE" dirty="0"/>
              <a:t>restaurant functies in hoofdgebouw</a:t>
            </a:r>
          </a:p>
          <a:p>
            <a:pPr marL="457200" indent="-457200">
              <a:buFontTx/>
              <a:buChar char="-"/>
            </a:pPr>
            <a:endParaRPr lang="nl-BE" dirty="0"/>
          </a:p>
          <a:p>
            <a:pPr marL="457200" indent="-457200">
              <a:buFontTx/>
              <a:buChar char="-"/>
            </a:pPr>
            <a:r>
              <a:rPr lang="nl-BE" dirty="0"/>
              <a:t>Scheiden voetgangers en fietsers van auto’s</a:t>
            </a:r>
          </a:p>
          <a:p>
            <a:pPr marL="457200" indent="-457200">
              <a:buFontTx/>
              <a:buChar char="-"/>
            </a:pPr>
            <a:r>
              <a:rPr lang="nl-BE" dirty="0"/>
              <a:t>Verkeersvrij voorplein</a:t>
            </a:r>
          </a:p>
          <a:p>
            <a:pPr marL="457200" indent="-457200">
              <a:buFontTx/>
              <a:buChar char="-"/>
            </a:pPr>
            <a:r>
              <a:rPr lang="nl-BE" dirty="0"/>
              <a:t>Grote fietsenstalling met E-bike laadstations</a:t>
            </a:r>
          </a:p>
        </p:txBody>
      </p:sp>
      <p:pic>
        <p:nvPicPr>
          <p:cNvPr id="5" name="Afbeelding 4" descr="Afbeelding met tekst, schermopname, software, kaart&#10;&#10;Automatisch gegenereerde beschrijving">
            <a:extLst>
              <a:ext uri="{FF2B5EF4-FFF2-40B4-BE49-F238E27FC236}">
                <a16:creationId xmlns:a16="http://schemas.microsoft.com/office/drawing/2014/main" id="{E08767BF-3E19-1B83-A7D3-53C21E0E3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25" t="32168" r="67307" b="19273"/>
          <a:stretch/>
        </p:blipFill>
        <p:spPr bwMode="auto">
          <a:xfrm>
            <a:off x="9000331" y="79912"/>
            <a:ext cx="8772605" cy="992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721D6A6-20C0-B835-ED0F-330EB6BCC9DA}"/>
              </a:ext>
            </a:extLst>
          </p:cNvPr>
          <p:cNvSpPr/>
          <p:nvPr/>
        </p:nvSpPr>
        <p:spPr>
          <a:xfrm>
            <a:off x="12430408" y="3929204"/>
            <a:ext cx="4137434" cy="5667469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8702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095AF6A-9072-1363-460E-3116F84B437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37220EA-7104-E73D-EAAF-1B18E195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E89E042-82A9-20D9-1176-58D562FCD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7" t="69338" r="58952" b="6369"/>
          <a:stretch/>
        </p:blipFill>
        <p:spPr>
          <a:xfrm>
            <a:off x="243622" y="1656783"/>
            <a:ext cx="17476906" cy="73423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70C30F06-2884-0736-7B4E-EB2E2CB299A5}"/>
                  </a:ext>
                </a:extLst>
              </p14:cNvPr>
              <p14:cNvContentPartPr/>
              <p14:nvPr/>
            </p14:nvContentPartPr>
            <p14:xfrm>
              <a:off x="10888482" y="6837417"/>
              <a:ext cx="272520" cy="15264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70C30F06-2884-0736-7B4E-EB2E2CB299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52482" y="6801777"/>
                <a:ext cx="34416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8D5892CC-521C-D86A-EED5-5FD81AB02CC2}"/>
                  </a:ext>
                </a:extLst>
              </p14:cNvPr>
              <p14:cNvContentPartPr/>
              <p14:nvPr/>
            </p14:nvContentPartPr>
            <p14:xfrm>
              <a:off x="10864362" y="6866577"/>
              <a:ext cx="13320" cy="17640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8D5892CC-521C-D86A-EED5-5FD81AB02C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28362" y="6830577"/>
                <a:ext cx="84960" cy="24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ep 13">
            <a:extLst>
              <a:ext uri="{FF2B5EF4-FFF2-40B4-BE49-F238E27FC236}">
                <a16:creationId xmlns:a16="http://schemas.microsoft.com/office/drawing/2014/main" id="{20226065-BA3A-F37F-575B-DC3206991B8E}"/>
              </a:ext>
            </a:extLst>
          </p:cNvPr>
          <p:cNvGrpSpPr/>
          <p:nvPr/>
        </p:nvGrpSpPr>
        <p:grpSpPr>
          <a:xfrm>
            <a:off x="10837362" y="6873777"/>
            <a:ext cx="983880" cy="144000"/>
            <a:chOff x="10837362" y="6873777"/>
            <a:chExt cx="983880" cy="14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83E8DFC3-8956-C9B0-EFFC-DF10DE99A113}"/>
                    </a:ext>
                  </a:extLst>
                </p14:cNvPr>
                <p14:cNvContentPartPr/>
                <p14:nvPr/>
              </p14:nvContentPartPr>
              <p14:xfrm>
                <a:off x="10837362" y="6897537"/>
                <a:ext cx="360" cy="5076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83E8DFC3-8956-C9B0-EFFC-DF10DE99A11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801722" y="6861897"/>
                  <a:ext cx="720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6D6146F4-7FA8-DB60-BE56-133B62884C10}"/>
                    </a:ext>
                  </a:extLst>
                </p14:cNvPr>
                <p14:cNvContentPartPr/>
                <p14:nvPr/>
              </p14:nvContentPartPr>
              <p14:xfrm>
                <a:off x="10922682" y="6873777"/>
                <a:ext cx="50400" cy="4320"/>
              </p14:xfrm>
            </p:contentPart>
          </mc:Choice>
          <mc:Fallback xmlns="">
            <p:pic>
              <p:nvPicPr>
                <p:cNvPr id="10" name="Inkt 9">
                  <a:extLst>
                    <a:ext uri="{FF2B5EF4-FFF2-40B4-BE49-F238E27FC236}">
                      <a16:creationId xmlns:a16="http://schemas.microsoft.com/office/drawing/2014/main" id="{6D6146F4-7FA8-DB60-BE56-133B62884C1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886682" y="6837777"/>
                  <a:ext cx="1220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FB98B2A5-1954-88DB-16C6-3A60C694EB66}"/>
                    </a:ext>
                  </a:extLst>
                </p14:cNvPr>
                <p14:cNvContentPartPr/>
                <p14:nvPr/>
              </p14:nvContentPartPr>
              <p14:xfrm>
                <a:off x="11184042" y="6921297"/>
                <a:ext cx="3600" cy="1368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FB98B2A5-1954-88DB-16C6-3A60C694EB6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148402" y="6885657"/>
                  <a:ext cx="752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DC70CE27-EDD6-A912-D97E-D39663814412}"/>
                    </a:ext>
                  </a:extLst>
                </p14:cNvPr>
                <p14:cNvContentPartPr/>
                <p14:nvPr/>
              </p14:nvContentPartPr>
              <p14:xfrm>
                <a:off x="11149122" y="6877377"/>
                <a:ext cx="672120" cy="140400"/>
              </p14:xfrm>
            </p:contentPart>
          </mc:Choice>
          <mc:Fallback xmlns="">
            <p:pic>
              <p:nvPicPr>
                <p:cNvPr id="13" name="Inkt 12">
                  <a:extLst>
                    <a:ext uri="{FF2B5EF4-FFF2-40B4-BE49-F238E27FC236}">
                      <a16:creationId xmlns:a16="http://schemas.microsoft.com/office/drawing/2014/main" id="{DC70CE27-EDD6-A912-D97E-D3966381441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13482" y="6841377"/>
                  <a:ext cx="743760" cy="21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BA305042-8657-4A80-7423-BF1725A81F01}"/>
                  </a:ext>
                </a:extLst>
              </p14:cNvPr>
              <p14:cNvContentPartPr/>
              <p14:nvPr/>
            </p14:nvContentPartPr>
            <p14:xfrm>
              <a:off x="11290602" y="6937497"/>
              <a:ext cx="170280" cy="36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BA305042-8657-4A80-7423-BF1725A81F0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54962" y="6901497"/>
                <a:ext cx="24192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2203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A9D2697-5815-BA94-5613-89F80CD15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2" y="490394"/>
            <a:ext cx="14905037" cy="666273"/>
          </a:xfrm>
        </p:spPr>
        <p:txBody>
          <a:bodyPr/>
          <a:lstStyle/>
          <a:p>
            <a:r>
              <a:rPr lang="nl-BE" dirty="0"/>
              <a:t>IMPRESSIE</a:t>
            </a:r>
            <a:endParaRPr lang="nl-NL" dirty="0"/>
          </a:p>
        </p:txBody>
      </p:sp>
      <p:pic>
        <p:nvPicPr>
          <p:cNvPr id="5" name="Afbeelding 4" descr="Afbeelding met buitenshuis, hemel, auto, boom&#10;&#10;Automatisch gegenereerde beschrijving">
            <a:extLst>
              <a:ext uri="{FF2B5EF4-FFF2-40B4-BE49-F238E27FC236}">
                <a16:creationId xmlns:a16="http://schemas.microsoft.com/office/drawing/2014/main" id="{B83C6988-D37B-6DF9-B4BE-4E45F1240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83" y="1539090"/>
            <a:ext cx="13949910" cy="784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2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DBA028B2-8A8D-93C9-607E-572A82A2C8C3}"/>
              </a:ext>
            </a:extLst>
          </p:cNvPr>
          <p:cNvSpPr txBox="1">
            <a:spLocks/>
          </p:cNvSpPr>
          <p:nvPr/>
        </p:nvSpPr>
        <p:spPr>
          <a:xfrm>
            <a:off x="425834" y="1661327"/>
            <a:ext cx="7830926" cy="793534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 defTabSz="1344077" rtl="0" eaLnBrk="1" latinLnBrk="0" hangingPunct="1">
              <a:lnSpc>
                <a:spcPct val="90000"/>
              </a:lnSpc>
              <a:spcBef>
                <a:spcPts val="1470"/>
              </a:spcBef>
              <a:buFont typeface="Arial" panose="020B0604020202020204" pitchFamily="34" charset="0"/>
              <a:buNone/>
              <a:defRPr sz="2800" kern="12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341313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Clr>
                <a:srgbClr val="003F53"/>
              </a:buClr>
              <a:buSzPct val="125000"/>
              <a:buFont typeface="Wingdings" pitchFamily="2" charset="2"/>
              <a:buChar char="§"/>
              <a:tabLst/>
              <a:defRPr sz="2000" kern="12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47775" indent="-341313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Clr>
                <a:srgbClr val="EF4123"/>
              </a:buClr>
              <a:buSzPct val="125000"/>
              <a:buFont typeface="Wingdings" pitchFamily="2" charset="2"/>
              <a:buChar char="§"/>
              <a:tabLst/>
              <a:defRPr sz="1800" kern="12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66800" indent="-341313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24172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96211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68249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287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2325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u="sng" dirty="0"/>
              <a:t>FASE 3</a:t>
            </a:r>
          </a:p>
          <a:p>
            <a:endParaRPr lang="nl-BE" dirty="0"/>
          </a:p>
          <a:p>
            <a:pPr marL="457200" indent="-457200">
              <a:buFontTx/>
              <a:buChar char="-"/>
            </a:pPr>
            <a:r>
              <a:rPr lang="nl-BE" dirty="0"/>
              <a:t>Bouw </a:t>
            </a:r>
            <a:r>
              <a:rPr lang="nl-BE" dirty="0" err="1"/>
              <a:t>Snowyland</a:t>
            </a:r>
            <a:r>
              <a:rPr lang="nl-BE" dirty="0"/>
              <a:t> </a:t>
            </a:r>
            <a:r>
              <a:rPr lang="nl-BE" dirty="0" err="1"/>
              <a:t>Kinder</a:t>
            </a:r>
            <a:r>
              <a:rPr lang="nl-BE" dirty="0"/>
              <a:t> binnenspeeltuin</a:t>
            </a:r>
          </a:p>
          <a:p>
            <a:pPr marL="457200" indent="-457200">
              <a:buFontTx/>
              <a:buChar char="-"/>
            </a:pPr>
            <a:r>
              <a:rPr lang="nl-BE" dirty="0"/>
              <a:t>Winters gethematiseerd</a:t>
            </a:r>
          </a:p>
          <a:p>
            <a:pPr marL="457200" indent="-457200">
              <a:buFontTx/>
              <a:buChar char="-"/>
            </a:pPr>
            <a:r>
              <a:rPr lang="nl-BE" dirty="0"/>
              <a:t>Eerste ervaring met Winter(sport)</a:t>
            </a:r>
          </a:p>
          <a:p>
            <a:pPr marL="457200" indent="-457200">
              <a:buFontTx/>
              <a:buChar char="-"/>
            </a:pPr>
            <a:r>
              <a:rPr lang="nl-BE" dirty="0"/>
              <a:t>Drempelverlagend</a:t>
            </a:r>
          </a:p>
          <a:p>
            <a:pPr marL="457200" indent="-457200">
              <a:buFontTx/>
              <a:buChar char="-"/>
            </a:pPr>
            <a:endParaRPr lang="nl-BE" dirty="0"/>
          </a:p>
          <a:p>
            <a:pPr marL="457200" indent="-457200">
              <a:buFontTx/>
              <a:buChar char="-"/>
            </a:pPr>
            <a:r>
              <a:rPr lang="nl-BE" dirty="0"/>
              <a:t>Uniformiseren van de gevels en algemene look &amp; feel</a:t>
            </a:r>
          </a:p>
          <a:p>
            <a:pPr marL="457200" indent="-457200">
              <a:buFontTx/>
              <a:buChar char="-"/>
            </a:pPr>
            <a:r>
              <a:rPr lang="nl-BE" dirty="0"/>
              <a:t>Interne routing aanpassen </a:t>
            </a:r>
          </a:p>
        </p:txBody>
      </p:sp>
      <p:pic>
        <p:nvPicPr>
          <p:cNvPr id="5" name="Afbeelding 4" descr="Afbeelding met tekst, schermopname, software, kaart&#10;&#10;Automatisch gegenereerde beschrijving">
            <a:extLst>
              <a:ext uri="{FF2B5EF4-FFF2-40B4-BE49-F238E27FC236}">
                <a16:creationId xmlns:a16="http://schemas.microsoft.com/office/drawing/2014/main" id="{E08767BF-3E19-1B83-A7D3-53C21E0E3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2" t="32168" r="72562" b="19273"/>
          <a:stretch/>
        </p:blipFill>
        <p:spPr bwMode="auto">
          <a:xfrm>
            <a:off x="8474043" y="79912"/>
            <a:ext cx="9415603" cy="992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4FB7454-0CCE-93F3-E51A-E493C3AAB343}"/>
              </a:ext>
            </a:extLst>
          </p:cNvPr>
          <p:cNvSpPr/>
          <p:nvPr/>
        </p:nvSpPr>
        <p:spPr>
          <a:xfrm>
            <a:off x="8555525" y="977774"/>
            <a:ext cx="7469109" cy="8130012"/>
          </a:xfrm>
          <a:prstGeom prst="rect">
            <a:avLst/>
          </a:prstGeom>
          <a:noFill/>
          <a:ln w="76200">
            <a:solidFill>
              <a:srgbClr val="EF4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929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DBA028B2-8A8D-93C9-607E-572A82A2C8C3}"/>
              </a:ext>
            </a:extLst>
          </p:cNvPr>
          <p:cNvSpPr txBox="1">
            <a:spLocks/>
          </p:cNvSpPr>
          <p:nvPr/>
        </p:nvSpPr>
        <p:spPr>
          <a:xfrm>
            <a:off x="425834" y="1661327"/>
            <a:ext cx="9848876" cy="793534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 defTabSz="1344077" rtl="0" eaLnBrk="1" latinLnBrk="0" hangingPunct="1">
              <a:lnSpc>
                <a:spcPct val="90000"/>
              </a:lnSpc>
              <a:spcBef>
                <a:spcPts val="1470"/>
              </a:spcBef>
              <a:buFont typeface="Arial" panose="020B0604020202020204" pitchFamily="34" charset="0"/>
              <a:buNone/>
              <a:defRPr sz="2800" kern="12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341313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Clr>
                <a:srgbClr val="003F53"/>
              </a:buClr>
              <a:buSzPct val="125000"/>
              <a:buFont typeface="Wingdings" pitchFamily="2" charset="2"/>
              <a:buChar char="§"/>
              <a:tabLst/>
              <a:defRPr sz="2000" kern="12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47775" indent="-341313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Clr>
                <a:srgbClr val="EF4123"/>
              </a:buClr>
              <a:buSzPct val="125000"/>
              <a:buFont typeface="Wingdings" pitchFamily="2" charset="2"/>
              <a:buChar char="§"/>
              <a:tabLst/>
              <a:defRPr sz="1800" kern="1200">
                <a:solidFill>
                  <a:srgbClr val="333333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66800" indent="-341313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24172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96211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68249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287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2325" indent="-336019" algn="l" defTabSz="1344077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u="sng" dirty="0"/>
              <a:t>FASE 4</a:t>
            </a:r>
          </a:p>
          <a:p>
            <a:endParaRPr lang="nl-BE" dirty="0"/>
          </a:p>
          <a:p>
            <a:pPr marL="457200" indent="-457200">
              <a:buFontTx/>
              <a:buChar char="-"/>
            </a:pPr>
            <a:r>
              <a:rPr lang="nl-BE" dirty="0"/>
              <a:t>Bouw van parkeerdeck 1 laag – niet overdekt</a:t>
            </a:r>
          </a:p>
        </p:txBody>
      </p:sp>
      <p:pic>
        <p:nvPicPr>
          <p:cNvPr id="5" name="Afbeelding 4" descr="Afbeelding met tekst, schermopname, software, kaart&#10;&#10;Automatisch gegenereerde beschrijving">
            <a:extLst>
              <a:ext uri="{FF2B5EF4-FFF2-40B4-BE49-F238E27FC236}">
                <a16:creationId xmlns:a16="http://schemas.microsoft.com/office/drawing/2014/main" id="{E08767BF-3E19-1B83-A7D3-53C21E0E3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3" t="25617" r="72461" b="26036"/>
          <a:stretch/>
        </p:blipFill>
        <p:spPr bwMode="auto">
          <a:xfrm>
            <a:off x="8474043" y="108643"/>
            <a:ext cx="9415603" cy="9877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4094409-2ACE-EE28-1BCD-9C52DE1C2A73}"/>
              </a:ext>
            </a:extLst>
          </p:cNvPr>
          <p:cNvSpPr/>
          <p:nvPr/>
        </p:nvSpPr>
        <p:spPr>
          <a:xfrm>
            <a:off x="8474043" y="217283"/>
            <a:ext cx="6500389" cy="2136618"/>
          </a:xfrm>
          <a:prstGeom prst="rect">
            <a:avLst/>
          </a:prstGeom>
          <a:solidFill>
            <a:srgbClr val="EF4123">
              <a:alpha val="12157"/>
            </a:srgbClr>
          </a:solidFill>
          <a:ln w="76200">
            <a:solidFill>
              <a:srgbClr val="EF4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3304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91851-E4A7-B341-E2F9-90A0BB59F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Verkeersdrukte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2789A6-B98B-E064-DBB7-6E3C2DA1B0F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84715" y="3315690"/>
            <a:ext cx="16824859" cy="50403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 dirty="0">
                <a:latin typeface="TT Supermolot Neue" panose="02000503020000020004" pitchFamily="50" charset="0"/>
              </a:rPr>
              <a:t>Bijkomende activiteiten hoofdzakelijk in laagseizoen – verschil in orde van grootte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 dirty="0">
                <a:latin typeface="TT Supermolot Neue" panose="02000503020000020004" pitchFamily="50" charset="0"/>
              </a:rPr>
              <a:t>Hotelgasten zitten verrekend in vastgelegde capaciteiten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 dirty="0">
                <a:latin typeface="TT Supermolot Neue" panose="02000503020000020004" pitchFamily="50" charset="0"/>
              </a:rPr>
              <a:t>Nieuw </a:t>
            </a:r>
            <a:r>
              <a:rPr lang="nl-NL" sz="3600" dirty="0" err="1">
                <a:latin typeface="TT Supermolot Neue" panose="02000503020000020004" pitchFamily="50" charset="0"/>
              </a:rPr>
              <a:t>Ticketing</a:t>
            </a:r>
            <a:r>
              <a:rPr lang="nl-NL" sz="3600" dirty="0">
                <a:latin typeface="TT Supermolot Neue" panose="02000503020000020004" pitchFamily="50" charset="0"/>
              </a:rPr>
              <a:t> systeem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600" dirty="0">
              <a:latin typeface="TT Supermolot Neue" panose="02000503020000020004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 dirty="0">
                <a:latin typeface="TT Supermolot Neue" panose="02000503020000020004" pitchFamily="50" charset="0"/>
              </a:rPr>
              <a:t>Verwachten geen bijkomende drukte die duidelijk merkbaar zal zijn of bijkomende maatregelen zal vereisen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 dirty="0">
                <a:latin typeface="TT Supermolot Neue" panose="02000503020000020004" pitchFamily="50" charset="0"/>
              </a:rPr>
              <a:t>Uiteraard zal hier gedegen onderzoek naar gebeuren</a:t>
            </a:r>
          </a:p>
          <a:p>
            <a:pPr marL="1057275" lvl="1" indent="-342900"/>
            <a:endParaRPr lang="nl-NL" sz="3600" dirty="0">
              <a:latin typeface="TT Supermolot Neue" panose="02000503020000020004" pitchFamily="50" charset="0"/>
            </a:endParaRPr>
          </a:p>
          <a:p>
            <a:r>
              <a:rPr lang="nl-NL" sz="3600" dirty="0">
                <a:latin typeface="TT Supermolot Neue" panose="02000503020000020004" pitchFamily="50" charset="0"/>
              </a:rPr>
              <a:t>	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2084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BE7EEB-74CE-5BC3-005C-2EC9CC940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Duurzaamheid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EA135E-2E96-D135-3903-6277C423706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78069" y="3159732"/>
            <a:ext cx="14830206" cy="50403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 dirty="0">
                <a:latin typeface="TT Supermolot Neue" panose="02000503020000020004" pitchFamily="50" charset="0"/>
              </a:rPr>
              <a:t>Strategische lange termijn waarde creatie </a:t>
            </a:r>
            <a:r>
              <a:rPr lang="nl-NL" dirty="0">
                <a:latin typeface="TT Supermolot Neue" panose="02000503020000020004" pitchFamily="50" charset="0"/>
              </a:rPr>
              <a:t>met oog voor omgeving, medewerker en gastbeleving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TT Supermolot Neue" panose="02000503020000020004" pitchFamily="50" charset="0"/>
              </a:rPr>
              <a:t>Alle locaties “Green </a:t>
            </a:r>
            <a:r>
              <a:rPr lang="nl-NL" dirty="0" err="1">
                <a:latin typeface="TT Supermolot Neue" panose="02000503020000020004" pitchFamily="50" charset="0"/>
              </a:rPr>
              <a:t>Key</a:t>
            </a:r>
            <a:r>
              <a:rPr lang="nl-NL" dirty="0">
                <a:latin typeface="TT Supermolot Neue" panose="02000503020000020004" pitchFamily="50" charset="0"/>
              </a:rPr>
              <a:t> Gold” – Olympisch minimum -&gt; Olympisch Goud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TT Supermolot Neue" panose="02000503020000020004" pitchFamily="50" charset="0"/>
              </a:rPr>
              <a:t>SnowWorld ESG doelen onderdeel van bedrijfsvoering en constante innovatie</a:t>
            </a:r>
          </a:p>
          <a:p>
            <a:pPr lvl="1"/>
            <a:r>
              <a:rPr lang="nl-NL" sz="2800" dirty="0">
                <a:latin typeface="TT Supermolot Neue" panose="02000503020000020004" pitchFamily="50" charset="0"/>
              </a:rPr>
              <a:t>Klimaat Neutraal tegen 2030 (</a:t>
            </a:r>
            <a:r>
              <a:rPr lang="nl-NL" sz="2800" dirty="0" err="1">
                <a:latin typeface="TT Supermolot Neue" panose="02000503020000020004" pitchFamily="50" charset="0"/>
              </a:rPr>
              <a:t>leisure</a:t>
            </a:r>
            <a:r>
              <a:rPr lang="nl-NL" sz="2800" dirty="0">
                <a:latin typeface="TT Supermolot Neue" panose="02000503020000020004" pitchFamily="50" charset="0"/>
              </a:rPr>
              <a:t> footprint neutraliseren)</a:t>
            </a:r>
          </a:p>
          <a:p>
            <a:pPr lvl="1"/>
            <a:r>
              <a:rPr lang="nl-NL" sz="2800" dirty="0" err="1">
                <a:latin typeface="TT Supermolot Neue" panose="02000503020000020004" pitchFamily="50" charset="0"/>
              </a:rPr>
              <a:t>Obv</a:t>
            </a:r>
            <a:r>
              <a:rPr lang="nl-NL" sz="2800" dirty="0">
                <a:latin typeface="TT Supermolot Neue" panose="02000503020000020004" pitchFamily="50" charset="0"/>
              </a:rPr>
              <a:t> energie audit nu investeren en realiseren</a:t>
            </a:r>
          </a:p>
          <a:p>
            <a:pPr lvl="1"/>
            <a:r>
              <a:rPr lang="nl-NL" sz="2800" dirty="0">
                <a:latin typeface="TT Supermolot Neue" panose="02000503020000020004" pitchFamily="50" charset="0"/>
              </a:rPr>
              <a:t>Warmte terugwinning</a:t>
            </a:r>
          </a:p>
          <a:p>
            <a:pPr lvl="1"/>
            <a:r>
              <a:rPr lang="nl-NL" sz="2800" dirty="0">
                <a:latin typeface="TT Supermolot Neue" panose="02000503020000020004" pitchFamily="50" charset="0"/>
              </a:rPr>
              <a:t>Watermanagement</a:t>
            </a:r>
          </a:p>
          <a:p>
            <a:pPr lvl="1"/>
            <a:r>
              <a:rPr lang="nl-NL" sz="2800" dirty="0">
                <a:latin typeface="TT Supermolot Neue" panose="02000503020000020004" pitchFamily="50" charset="0"/>
              </a:rPr>
              <a:t>Afval Management</a:t>
            </a:r>
          </a:p>
          <a:p>
            <a:pPr lvl="1"/>
            <a:r>
              <a:rPr lang="nl-NL" sz="2800" dirty="0" err="1">
                <a:latin typeface="TT Supermolot Neue" panose="02000503020000020004" pitchFamily="50" charset="0"/>
              </a:rPr>
              <a:t>Supplier</a:t>
            </a:r>
            <a:r>
              <a:rPr lang="nl-NL" sz="2800" dirty="0">
                <a:latin typeface="TT Supermolot Neue" panose="02000503020000020004" pitchFamily="50" charset="0"/>
              </a:rPr>
              <a:t>/</a:t>
            </a:r>
            <a:r>
              <a:rPr lang="nl-NL" sz="2800" dirty="0" err="1">
                <a:latin typeface="TT Supermolot Neue" panose="02000503020000020004" pitchFamily="50" charset="0"/>
              </a:rPr>
              <a:t>Personeels</a:t>
            </a:r>
            <a:r>
              <a:rPr lang="nl-NL" sz="2800" dirty="0">
                <a:latin typeface="TT Supermolot Neue" panose="02000503020000020004" pitchFamily="50" charset="0"/>
              </a:rPr>
              <a:t>/Talent management</a:t>
            </a:r>
          </a:p>
          <a:p>
            <a:pPr lvl="1"/>
            <a:r>
              <a:rPr lang="nl-NL" sz="2800" dirty="0">
                <a:latin typeface="TT Supermolot Neue" panose="02000503020000020004" pitchFamily="50" charset="0"/>
              </a:rPr>
              <a:t>Verslaglegging en toezicht op ESG doelen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TT Supermolot Neue" panose="02000503020000020004" pitchFamily="50" charset="0"/>
              </a:rPr>
              <a:t>Hotel wordt in duurzaam hout module bouw gebouwd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4120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79191-4021-DDEB-2D76-DDBD33B3F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Opleiding – Arbeidsplaatsen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C629A0-88F1-A289-F9BE-27F342FA349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2995" y="3306873"/>
            <a:ext cx="14981317" cy="50403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TT Supermolot Neue" panose="02000503020000020004" pitchFamily="50" charset="0"/>
              </a:rPr>
              <a:t>Strategische samenwerking met MBO Rijnland, more </a:t>
            </a:r>
            <a:r>
              <a:rPr lang="nl-NL" dirty="0" err="1">
                <a:latin typeface="TT Supermolot Neue" panose="02000503020000020004" pitchFamily="50" charset="0"/>
              </a:rPr>
              <a:t>to</a:t>
            </a:r>
            <a:r>
              <a:rPr lang="nl-NL" dirty="0">
                <a:latin typeface="TT Supermolot Neue" panose="02000503020000020004" pitchFamily="50" charset="0"/>
              </a:rPr>
              <a:t> </a:t>
            </a:r>
            <a:r>
              <a:rPr lang="nl-NL" dirty="0" err="1">
                <a:latin typeface="TT Supermolot Neue" panose="02000503020000020004" pitchFamily="50" charset="0"/>
              </a:rPr>
              <a:t>come</a:t>
            </a:r>
            <a:r>
              <a:rPr lang="nl-NL" dirty="0">
                <a:latin typeface="TT Supermolot Neue" panose="02000503020000020004" pitchFamily="50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TT Supermolot Neue" panose="02000503020000020004" pitchFamily="50" charset="0"/>
              </a:rPr>
              <a:t>Inclusief opleiden en stageplaatsen voor verschillende opleidingen en niveaus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TT Supermolot Neue" panose="02000503020000020004" pitchFamily="50" charset="0"/>
              </a:rPr>
              <a:t>SnowWorld wil (Zoetermeers) talent een job aanbieden in eigen gemeente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TT Supermolot Neue" panose="02000503020000020004" pitchFamily="50" charset="0"/>
              </a:rPr>
              <a:t>Met realisatie van het masterplan creëert SnowWorld 40 nieuwe plaatsen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TT Supermolot Neue" panose="02000503020000020004" pitchFamily="50" charset="0"/>
              </a:rPr>
              <a:t>Door het verruimen van de activiteiten over het volledige jaar kunnen we 60 tewerkstellingsplaatsen van </a:t>
            </a:r>
            <a:r>
              <a:rPr lang="nl-NL" dirty="0" err="1">
                <a:latin typeface="TT Supermolot Neue" panose="02000503020000020004" pitchFamily="50" charset="0"/>
              </a:rPr>
              <a:t>seizoens</a:t>
            </a:r>
            <a:r>
              <a:rPr lang="nl-NL" dirty="0">
                <a:latin typeface="TT Supermolot Neue" panose="02000503020000020004" pitchFamily="50" charset="0"/>
              </a:rPr>
              <a:t> medewerkers naar vaste medewerkers omschakelen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>
              <a:latin typeface="TT Supermolot Neue" panose="02000503020000020004" pitchFamily="50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8056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1EA37-756D-768C-FB6F-A5FF1FAFB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2" y="482851"/>
            <a:ext cx="14905037" cy="666273"/>
          </a:xfrm>
        </p:spPr>
        <p:txBody>
          <a:bodyPr/>
          <a:lstStyle/>
          <a:p>
            <a:r>
              <a:rPr lang="nl-NL" dirty="0"/>
              <a:t>Dialoog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062E75-B68D-4BDA-6A44-7554A8CEC23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1947" y="1566471"/>
            <a:ext cx="16494393" cy="771243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 dirty="0"/>
              <a:t>4 groepen</a:t>
            </a:r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Eerst zelf						1 min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Dan in 2 tallen					2 min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Tot slot als groep					4 min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Schrijven op de betreffende kleur kaart en op bord prikken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D8156ED-245D-F015-5682-5EDB595B8F60}"/>
              </a:ext>
            </a:extLst>
          </p:cNvPr>
          <p:cNvSpPr/>
          <p:nvPr/>
        </p:nvSpPr>
        <p:spPr>
          <a:xfrm>
            <a:off x="1783009" y="3927417"/>
            <a:ext cx="2361537" cy="2401294"/>
          </a:xfrm>
          <a:prstGeom prst="rect">
            <a:avLst/>
          </a:prstGeom>
          <a:solidFill>
            <a:srgbClr val="EF8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4663008-D955-6F8E-5044-98D53DE69748}"/>
              </a:ext>
            </a:extLst>
          </p:cNvPr>
          <p:cNvSpPr/>
          <p:nvPr/>
        </p:nvSpPr>
        <p:spPr>
          <a:xfrm>
            <a:off x="7819563" y="3927417"/>
            <a:ext cx="2361537" cy="24012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6EAB39C-7396-B941-B847-D9FF8A092898}"/>
              </a:ext>
            </a:extLst>
          </p:cNvPr>
          <p:cNvSpPr/>
          <p:nvPr/>
        </p:nvSpPr>
        <p:spPr>
          <a:xfrm>
            <a:off x="13856117" y="3927417"/>
            <a:ext cx="2361537" cy="24012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2DDFE0F-92B7-19F6-98B1-0902ED18A5F3}"/>
              </a:ext>
            </a:extLst>
          </p:cNvPr>
          <p:cNvSpPr txBox="1"/>
          <p:nvPr/>
        </p:nvSpPr>
        <p:spPr>
          <a:xfrm>
            <a:off x="7220517" y="2212257"/>
            <a:ext cx="3559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Negatief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3200" dirty="0">
                <a:solidFill>
                  <a:schemeClr val="bg1"/>
                </a:solidFill>
              </a:rPr>
              <a:t>Ziet ontwikkelingen niet zitten</a:t>
            </a:r>
            <a:r>
              <a:rPr lang="nl-NL" dirty="0"/>
              <a:t>	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0868B23-4C77-A712-531D-71A7E37A3E50}"/>
              </a:ext>
            </a:extLst>
          </p:cNvPr>
          <p:cNvSpPr txBox="1"/>
          <p:nvPr/>
        </p:nvSpPr>
        <p:spPr>
          <a:xfrm>
            <a:off x="13815034" y="2212257"/>
            <a:ext cx="2443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Neutraal</a:t>
            </a:r>
          </a:p>
          <a:p>
            <a:pPr algn="ctr"/>
            <a:r>
              <a:rPr lang="nl-NL" sz="3200" dirty="0">
                <a:solidFill>
                  <a:schemeClr val="bg1"/>
                </a:solidFill>
              </a:rPr>
              <a:t>Meer info nodig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04BFED1-D22A-C491-AFE0-CBA66C23667F}"/>
              </a:ext>
            </a:extLst>
          </p:cNvPr>
          <p:cNvSpPr txBox="1"/>
          <p:nvPr/>
        </p:nvSpPr>
        <p:spPr>
          <a:xfrm>
            <a:off x="1187443" y="2212257"/>
            <a:ext cx="3552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Positief</a:t>
            </a:r>
          </a:p>
          <a:p>
            <a:pPr algn="ctr"/>
            <a:r>
              <a:rPr lang="nl-NL" sz="3200" dirty="0">
                <a:solidFill>
                  <a:schemeClr val="bg1"/>
                </a:solidFill>
              </a:rPr>
              <a:t>SnowWorld biedt kansen</a:t>
            </a:r>
          </a:p>
        </p:txBody>
      </p:sp>
    </p:spTree>
    <p:extLst>
      <p:ext uri="{BB962C8B-B14F-4D97-AF65-F5344CB8AC3E}">
        <p14:creationId xmlns:p14="http://schemas.microsoft.com/office/powerpoint/2010/main" val="247879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80196-E404-F0E5-431D-A2F5049A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Welkom – Anouschka Laheij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EF82AF-801F-2522-A925-2ECD193F081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77909" y="3514366"/>
            <a:ext cx="12852400" cy="5040312"/>
          </a:xfrm>
        </p:spPr>
        <p:txBody>
          <a:bodyPr/>
          <a:lstStyle/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dirty="0"/>
              <a:t>“Samen doen wat nodig is” </a:t>
            </a:r>
          </a:p>
          <a:p>
            <a:pPr algn="ctr"/>
            <a:r>
              <a:rPr lang="nl-NL" dirty="0"/>
              <a:t>Voorzitter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7637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AC1757-9775-1944-EAEA-CBCB8FDCC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015" y="594202"/>
            <a:ext cx="14905037" cy="666273"/>
          </a:xfrm>
        </p:spPr>
        <p:txBody>
          <a:bodyPr/>
          <a:lstStyle/>
          <a:p>
            <a:r>
              <a:rPr lang="nl-NL" dirty="0"/>
              <a:t>Dialoog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8D4446-9746-52CC-3AF6-6E28D30343B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60133" y="2288317"/>
            <a:ext cx="15898870" cy="5040312"/>
          </a:xfrm>
        </p:spPr>
        <p:txBody>
          <a:bodyPr/>
          <a:lstStyle/>
          <a:p>
            <a:pPr algn="ctr"/>
            <a:r>
              <a:rPr lang="nl-NL" sz="4400" b="1" dirty="0"/>
              <a:t>INDIVIDUEEL</a:t>
            </a:r>
          </a:p>
          <a:p>
            <a:endParaRPr lang="nl-NL" dirty="0"/>
          </a:p>
          <a:p>
            <a:pPr algn="ctr"/>
            <a:r>
              <a:rPr lang="nl-NL" dirty="0"/>
              <a:t>1 min</a:t>
            </a:r>
          </a:p>
        </p:txBody>
      </p:sp>
    </p:spTree>
    <p:extLst>
      <p:ext uri="{BB962C8B-B14F-4D97-AF65-F5344CB8AC3E}">
        <p14:creationId xmlns:p14="http://schemas.microsoft.com/office/powerpoint/2010/main" val="2060177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AC1757-9775-1944-EAEA-CBCB8FDCC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015" y="594202"/>
            <a:ext cx="14905037" cy="666273"/>
          </a:xfrm>
        </p:spPr>
        <p:txBody>
          <a:bodyPr/>
          <a:lstStyle/>
          <a:p>
            <a:r>
              <a:rPr lang="nl-NL" dirty="0"/>
              <a:t>Dialoog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8D4446-9746-52CC-3AF6-6E28D30343B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60133" y="2288317"/>
            <a:ext cx="15898870" cy="5040312"/>
          </a:xfrm>
        </p:spPr>
        <p:txBody>
          <a:bodyPr/>
          <a:lstStyle/>
          <a:p>
            <a:pPr algn="ctr"/>
            <a:r>
              <a:rPr lang="nl-NL" sz="4400" b="1" dirty="0"/>
              <a:t>MET Z’N 2-EN</a:t>
            </a:r>
          </a:p>
          <a:p>
            <a:endParaRPr lang="nl-NL" dirty="0"/>
          </a:p>
          <a:p>
            <a:pPr algn="ctr"/>
            <a:r>
              <a:rPr lang="nl-NL" dirty="0"/>
              <a:t>2 min</a:t>
            </a:r>
          </a:p>
        </p:txBody>
      </p:sp>
    </p:spTree>
    <p:extLst>
      <p:ext uri="{BB962C8B-B14F-4D97-AF65-F5344CB8AC3E}">
        <p14:creationId xmlns:p14="http://schemas.microsoft.com/office/powerpoint/2010/main" val="61950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AC1757-9775-1944-EAEA-CBCB8FDCC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015" y="594202"/>
            <a:ext cx="14905037" cy="666273"/>
          </a:xfrm>
        </p:spPr>
        <p:txBody>
          <a:bodyPr/>
          <a:lstStyle/>
          <a:p>
            <a:r>
              <a:rPr lang="nl-NL" dirty="0"/>
              <a:t>Dialoog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8D4446-9746-52CC-3AF6-6E28D30343B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60133" y="2288317"/>
            <a:ext cx="15898870" cy="5040312"/>
          </a:xfrm>
        </p:spPr>
        <p:txBody>
          <a:bodyPr/>
          <a:lstStyle/>
          <a:p>
            <a:pPr algn="ctr"/>
            <a:r>
              <a:rPr lang="nl-NL" sz="4400" b="1" dirty="0"/>
              <a:t>GROEP</a:t>
            </a:r>
          </a:p>
          <a:p>
            <a:endParaRPr lang="nl-NL" dirty="0"/>
          </a:p>
          <a:p>
            <a:pPr algn="ctr"/>
            <a:r>
              <a:rPr lang="nl-NL" dirty="0"/>
              <a:t>4 min</a:t>
            </a:r>
          </a:p>
        </p:txBody>
      </p:sp>
    </p:spTree>
    <p:extLst>
      <p:ext uri="{BB962C8B-B14F-4D97-AF65-F5344CB8AC3E}">
        <p14:creationId xmlns:p14="http://schemas.microsoft.com/office/powerpoint/2010/main" val="3100496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1EA37-756D-768C-FB6F-A5FF1FAFB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2" y="482851"/>
            <a:ext cx="14905037" cy="666273"/>
          </a:xfrm>
        </p:spPr>
        <p:txBody>
          <a:bodyPr/>
          <a:lstStyle/>
          <a:p>
            <a:r>
              <a:rPr lang="nl-NL" dirty="0"/>
              <a:t>Dialoog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062E75-B68D-4BDA-6A44-7554A8CEC23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1947" y="1566471"/>
            <a:ext cx="16494393" cy="771243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 dirty="0"/>
              <a:t>Graag uitschrijven op de betreffende kaart</a:t>
            </a:r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Dank u wel!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D8156ED-245D-F015-5682-5EDB595B8F60}"/>
              </a:ext>
            </a:extLst>
          </p:cNvPr>
          <p:cNvSpPr/>
          <p:nvPr/>
        </p:nvSpPr>
        <p:spPr>
          <a:xfrm>
            <a:off x="1783007" y="4448527"/>
            <a:ext cx="2361537" cy="2401294"/>
          </a:xfrm>
          <a:prstGeom prst="rect">
            <a:avLst/>
          </a:prstGeom>
          <a:solidFill>
            <a:srgbClr val="EF8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4663008-D955-6F8E-5044-98D53DE69748}"/>
              </a:ext>
            </a:extLst>
          </p:cNvPr>
          <p:cNvSpPr/>
          <p:nvPr/>
        </p:nvSpPr>
        <p:spPr>
          <a:xfrm>
            <a:off x="7819561" y="4448527"/>
            <a:ext cx="2361537" cy="24012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6EAB39C-7396-B941-B847-D9FF8A092898}"/>
              </a:ext>
            </a:extLst>
          </p:cNvPr>
          <p:cNvSpPr/>
          <p:nvPr/>
        </p:nvSpPr>
        <p:spPr>
          <a:xfrm>
            <a:off x="13856115" y="4448527"/>
            <a:ext cx="2361537" cy="24012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2DDFE0F-92B7-19F6-98B1-0902ED18A5F3}"/>
              </a:ext>
            </a:extLst>
          </p:cNvPr>
          <p:cNvSpPr txBox="1"/>
          <p:nvPr/>
        </p:nvSpPr>
        <p:spPr>
          <a:xfrm>
            <a:off x="7220516" y="2733367"/>
            <a:ext cx="3559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Negatief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3200" dirty="0">
                <a:solidFill>
                  <a:schemeClr val="bg1"/>
                </a:solidFill>
              </a:rPr>
              <a:t>Ziet ontwikkelingen niet zitten</a:t>
            </a:r>
            <a:r>
              <a:rPr lang="nl-NL" dirty="0"/>
              <a:t>	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0868B23-4C77-A712-531D-71A7E37A3E50}"/>
              </a:ext>
            </a:extLst>
          </p:cNvPr>
          <p:cNvSpPr txBox="1"/>
          <p:nvPr/>
        </p:nvSpPr>
        <p:spPr>
          <a:xfrm>
            <a:off x="13815032" y="2733367"/>
            <a:ext cx="2443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Neutraal</a:t>
            </a:r>
          </a:p>
          <a:p>
            <a:pPr algn="ctr"/>
            <a:r>
              <a:rPr lang="nl-NL" sz="3200" dirty="0">
                <a:solidFill>
                  <a:schemeClr val="bg1"/>
                </a:solidFill>
              </a:rPr>
              <a:t>Meer info nodig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04BFED1-D22A-C491-AFE0-CBA66C23667F}"/>
              </a:ext>
            </a:extLst>
          </p:cNvPr>
          <p:cNvSpPr txBox="1"/>
          <p:nvPr/>
        </p:nvSpPr>
        <p:spPr>
          <a:xfrm>
            <a:off x="1187441" y="2733367"/>
            <a:ext cx="3552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Positief</a:t>
            </a:r>
          </a:p>
          <a:p>
            <a:pPr algn="ctr"/>
            <a:r>
              <a:rPr lang="nl-NL" sz="3200" dirty="0">
                <a:solidFill>
                  <a:schemeClr val="bg1"/>
                </a:solidFill>
              </a:rPr>
              <a:t>SnowWorld biedt kansen</a:t>
            </a:r>
          </a:p>
        </p:txBody>
      </p:sp>
    </p:spTree>
    <p:extLst>
      <p:ext uri="{BB962C8B-B14F-4D97-AF65-F5344CB8AC3E}">
        <p14:creationId xmlns:p14="http://schemas.microsoft.com/office/powerpoint/2010/main" val="559513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C2510-DFFD-435D-8459-C6DE98B62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Haalbaarheidsfase project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4B6A57-FF00-4E73-8C97-B75F56042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>
                <a:latin typeface="Arial"/>
              </a:rPr>
              <a:t>Wat is de planning?</a:t>
            </a:r>
          </a:p>
          <a:p>
            <a:pPr marL="0" indent="0">
              <a:buNone/>
            </a:pPr>
            <a:endParaRPr lang="nl-NL" sz="1568" b="1" dirty="0">
              <a:latin typeface="Arial"/>
            </a:endParaRPr>
          </a:p>
          <a:p>
            <a:pPr>
              <a:defRPr/>
            </a:pPr>
            <a:r>
              <a:rPr lang="nl-NL" sz="2744" u="sng" dirty="0">
                <a:latin typeface="Arial"/>
              </a:rPr>
              <a:t>3 participatiebijeenkomsten in 2023 </a:t>
            </a:r>
          </a:p>
          <a:p>
            <a:pPr lvl="1">
              <a:defRPr/>
            </a:pPr>
            <a:r>
              <a:rPr lang="nl-NL" sz="2744" dirty="0">
                <a:latin typeface="Arial"/>
              </a:rPr>
              <a:t>Volgende (2</a:t>
            </a:r>
            <a:r>
              <a:rPr lang="nl-NL" sz="2744" baseline="30000" dirty="0">
                <a:latin typeface="Arial"/>
              </a:rPr>
              <a:t>e</a:t>
            </a:r>
            <a:r>
              <a:rPr lang="nl-NL" sz="2744" dirty="0">
                <a:latin typeface="Arial"/>
              </a:rPr>
              <a:t>) bijeenkomst: verdiepende bijeenkomst , 27 juni a.s.</a:t>
            </a:r>
          </a:p>
          <a:p>
            <a:pPr lvl="1">
              <a:defRPr/>
            </a:pPr>
            <a:r>
              <a:rPr lang="nl-NL" sz="2744" dirty="0">
                <a:latin typeface="Arial"/>
              </a:rPr>
              <a:t>3</a:t>
            </a:r>
            <a:r>
              <a:rPr lang="nl-NL" sz="2744" baseline="30000" dirty="0">
                <a:latin typeface="Arial"/>
              </a:rPr>
              <a:t>e</a:t>
            </a:r>
            <a:r>
              <a:rPr lang="nl-NL" sz="2744" dirty="0">
                <a:latin typeface="Arial"/>
              </a:rPr>
              <a:t> bijeenkomst: afsluitende bijeenkomst </a:t>
            </a:r>
          </a:p>
          <a:p>
            <a:pPr lvl="2">
              <a:defRPr/>
            </a:pPr>
            <a:r>
              <a:rPr lang="nl-NL" sz="2352" dirty="0">
                <a:latin typeface="Arial"/>
              </a:rPr>
              <a:t>Alle meningen, suggesties, ervaringen en ideeën worden actief geïnventariseerd en worden zoveel mogelijk in het te nemen besluit verwerkt.  </a:t>
            </a:r>
          </a:p>
          <a:p>
            <a:pPr marL="1344099" lvl="2" indent="0">
              <a:buNone/>
              <a:defRPr/>
            </a:pPr>
            <a:endParaRPr lang="nl-NL" sz="2744" u="sng" dirty="0">
              <a:latin typeface="Arial"/>
            </a:endParaRPr>
          </a:p>
          <a:p>
            <a:pPr>
              <a:defRPr/>
            </a:pPr>
            <a:r>
              <a:rPr lang="nl-NL" sz="2744" u="sng" dirty="0">
                <a:latin typeface="Arial"/>
              </a:rPr>
              <a:t>Besluitvorming gemeente (na participatiebijeenkomsten)</a:t>
            </a:r>
          </a:p>
          <a:p>
            <a:pPr lvl="1">
              <a:defRPr/>
            </a:pPr>
            <a:r>
              <a:rPr lang="nl-NL" sz="2744" dirty="0">
                <a:latin typeface="Arial"/>
              </a:rPr>
              <a:t>De haalbaarheidsfase wordt afgesloten met een besluit door het college van B&amp;W en de gemeenteraad voor het wel/niet opstarten van de vergunningsprocedure en op basis van welke voorwaarden.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6086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C2510-DFFD-435D-8459-C6DE98B62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Participatietraject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4B6A57-FF00-4E73-8C97-B75F56042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>
                <a:latin typeface="Arial"/>
              </a:rPr>
              <a:t>Hoe nu verder?</a:t>
            </a:r>
          </a:p>
          <a:p>
            <a:pPr marL="0" indent="0">
              <a:buNone/>
            </a:pPr>
            <a:endParaRPr lang="nl-NL" sz="1568" b="1" dirty="0">
              <a:latin typeface="Arial"/>
            </a:endParaRPr>
          </a:p>
          <a:p>
            <a:pPr>
              <a:defRPr/>
            </a:pPr>
            <a:r>
              <a:rPr lang="nl-NL" sz="2744" u="sng" dirty="0">
                <a:latin typeface="Arial"/>
              </a:rPr>
              <a:t>Presentatie en masterplan vanaf 10 mei te bekijken op </a:t>
            </a:r>
            <a:r>
              <a:rPr lang="nl-NL" sz="2744" u="sng" dirty="0">
                <a:latin typeface="Arial"/>
                <a:hlinkClick r:id="rId2"/>
              </a:rPr>
              <a:t>doemee.zoetermeer.nl</a:t>
            </a:r>
            <a:endParaRPr lang="nl-NL" sz="2744" u="sng" dirty="0">
              <a:latin typeface="Arial"/>
            </a:endParaRPr>
          </a:p>
          <a:p>
            <a:pPr marL="1344099" lvl="2" indent="0">
              <a:buNone/>
              <a:defRPr/>
            </a:pPr>
            <a:endParaRPr lang="nl-NL" sz="2744" u="sng" dirty="0">
              <a:latin typeface="Arial"/>
            </a:endParaRPr>
          </a:p>
          <a:p>
            <a:pPr>
              <a:defRPr/>
            </a:pPr>
            <a:r>
              <a:rPr lang="nl-NL" sz="2744" u="sng" dirty="0">
                <a:latin typeface="Arial"/>
              </a:rPr>
              <a:t>Verslag vanaf 12 mei op </a:t>
            </a:r>
            <a:r>
              <a:rPr lang="nl-NL" sz="2744" u="sng" dirty="0">
                <a:latin typeface="Arial"/>
                <a:hlinkClick r:id="rId2"/>
              </a:rPr>
              <a:t>doemee.zoetermeer.nl</a:t>
            </a:r>
            <a:endParaRPr lang="nl-NL" sz="2744" u="sng" dirty="0">
              <a:latin typeface="Arial"/>
            </a:endParaRPr>
          </a:p>
          <a:p>
            <a:pPr lvl="1">
              <a:defRPr/>
            </a:pPr>
            <a:r>
              <a:rPr lang="nl-NL" sz="2744" dirty="0">
                <a:latin typeface="Arial"/>
              </a:rPr>
              <a:t>Heb je een aanvulling op de reacties die gegeven zijn of een andere reactie? </a:t>
            </a:r>
          </a:p>
          <a:p>
            <a:pPr lvl="2">
              <a:defRPr/>
            </a:pPr>
            <a:r>
              <a:rPr lang="nl-NL" sz="2352" dirty="0">
                <a:latin typeface="Arial"/>
              </a:rPr>
              <a:t>Dat kan tot en met 31 mei 2023 op de website van </a:t>
            </a:r>
            <a:r>
              <a:rPr lang="nl-NL" sz="2352" dirty="0" err="1">
                <a:latin typeface="Arial"/>
              </a:rPr>
              <a:t>DoeMee</a:t>
            </a:r>
            <a:r>
              <a:rPr lang="nl-NL" sz="2352" dirty="0">
                <a:latin typeface="Arial"/>
              </a:rPr>
              <a:t>. </a:t>
            </a:r>
          </a:p>
          <a:p>
            <a:pPr lvl="2">
              <a:defRPr/>
            </a:pPr>
            <a:endParaRPr lang="nl-NL" sz="2352" dirty="0">
              <a:latin typeface="Arial"/>
            </a:endParaRPr>
          </a:p>
          <a:p>
            <a:pPr>
              <a:defRPr/>
            </a:pPr>
            <a:r>
              <a:rPr lang="nl-NL" sz="2744" u="sng" dirty="0">
                <a:latin typeface="Arial"/>
              </a:rPr>
              <a:t>Vragen kunnen ook gemaild worden naar: projecten.pmv@zoetermeer.nl</a:t>
            </a:r>
          </a:p>
          <a:p>
            <a:pPr lvl="2">
              <a:defRPr/>
            </a:pPr>
            <a:endParaRPr lang="nl-NL" sz="2352" dirty="0">
              <a:latin typeface="Arial"/>
            </a:endParaRPr>
          </a:p>
          <a:p>
            <a:pPr marL="0" indent="0">
              <a:buNone/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955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CBF3-2BED-F562-3D4A-2C092C623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Dank voor uw komst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910F6A-A151-706D-8119-AF1BC96F708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27072" y="3327554"/>
            <a:ext cx="12852400" cy="5040312"/>
          </a:xfrm>
        </p:spPr>
        <p:txBody>
          <a:bodyPr/>
          <a:lstStyle/>
          <a:p>
            <a:endParaRPr lang="nl-NL" dirty="0"/>
          </a:p>
          <a:p>
            <a:pPr algn="ctr"/>
            <a:r>
              <a:rPr lang="nl-NL" dirty="0"/>
              <a:t>	</a:t>
            </a:r>
          </a:p>
          <a:p>
            <a:pPr algn="ctr"/>
            <a:r>
              <a:rPr lang="nl-NL" dirty="0"/>
              <a:t>	Welkom voor een hapje en een drankje in de Foyer</a:t>
            </a:r>
          </a:p>
        </p:txBody>
      </p:sp>
    </p:spTree>
    <p:extLst>
      <p:ext uri="{BB962C8B-B14F-4D97-AF65-F5344CB8AC3E}">
        <p14:creationId xmlns:p14="http://schemas.microsoft.com/office/powerpoint/2010/main" val="1500860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F35C2-1174-4D69-3212-A4B8FACA9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Agenda 19.30 – 21.00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06DA1B-F707-F0F3-AE0C-54FA36BDC08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97576" y="3347217"/>
            <a:ext cx="12852400" cy="504031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Toelichting Masterplan SnowWorld 2.0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Dialoog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Uitkomst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Volgende stappen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Gelegenheid voor drankje &amp; hapje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0721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7D523-C00B-AD9D-0134-E8906114A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Welkom Wim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F560F2-6DE4-F120-51CE-DAF138650D6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36904" y="3199734"/>
            <a:ext cx="12852400" cy="50403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4650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E6B282-B31A-1932-4C5D-EFB99B2B3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Welkom Wethouder </a:t>
            </a:r>
            <a:r>
              <a:rPr lang="nl-NL" dirty="0" err="1"/>
              <a:t>Weerwag</a:t>
            </a:r>
            <a:endParaRPr lang="nl-NL" sz="40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54332B-D203-BE1F-6DE5-7758CA5C546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43385" y="3779838"/>
            <a:ext cx="12852400" cy="5040312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1092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F21D723-F278-DEB6-D816-82EE36C5CA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6" y="0"/>
            <a:ext cx="17921111" cy="100806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A4C36AF-BF39-419A-889F-22E1C9AB8F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89" y="6326827"/>
            <a:ext cx="6561143" cy="358542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6237E4C-2143-4041-9D02-36E766632213}"/>
              </a:ext>
            </a:extLst>
          </p:cNvPr>
          <p:cNvSpPr txBox="1"/>
          <p:nvPr/>
        </p:nvSpPr>
        <p:spPr>
          <a:xfrm>
            <a:off x="714989" y="6276435"/>
            <a:ext cx="2731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  <a:latin typeface="TT Supermolot Neue Black"/>
                <a:ea typeface="Segoe UI Black" panose="020B0A02040204020203" pitchFamily="34" charset="0"/>
                <a:cs typeface="Segoe UI Black" panose="020B0A02040204020203" pitchFamily="34" charset="0"/>
              </a:rPr>
              <a:t>WELKOM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D8FB08B-B8BF-4DBA-A68F-3C57448CEB82}"/>
              </a:ext>
            </a:extLst>
          </p:cNvPr>
          <p:cNvSpPr txBox="1"/>
          <p:nvPr/>
        </p:nvSpPr>
        <p:spPr>
          <a:xfrm>
            <a:off x="1028700" y="6511719"/>
            <a:ext cx="610419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T Supermolot Neue" panose="02000503020000020004" pitchFamily="50" charset="0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T Supermolot Neue" panose="02000503020000020004" pitchFamily="50" charset="0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T Supermolot Neue" panose="02000503020000020004" pitchFamily="50" charset="0"/>
              </a:rPr>
              <a:t>Wim Hubrechtsen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T Supermolot Neue" panose="02000503020000020004" pitchFamily="50" charset="0"/>
              </a:rPr>
              <a:t>Chief Executive Officer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T Supermolot Neue" panose="02000503020000020004" pitchFamily="50" charset="0"/>
              </a:rPr>
              <a:t>SnowWorld Group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T Supermolot Neue" panose="02000503020000020004" pitchFamily="50" charset="0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2800" i="1" dirty="0">
              <a:solidFill>
                <a:schemeClr val="tx1">
                  <a:lumMod val="85000"/>
                  <a:lumOff val="15000"/>
                </a:schemeClr>
              </a:solidFill>
              <a:latin typeface="TT Supermolot Neue" panose="02000503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06234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C720B2-AE1E-DB58-C16C-DF46CAAC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597095"/>
            <a:ext cx="16199802" cy="666273"/>
          </a:xfrm>
        </p:spPr>
        <p:txBody>
          <a:bodyPr/>
          <a:lstStyle/>
          <a:p>
            <a:r>
              <a:rPr lang="nl-NL" dirty="0">
                <a:latin typeface="TT Supermolot Neue" panose="02000503020000020004" pitchFamily="50" charset="0"/>
              </a:rPr>
              <a:t>WAAROM - WAT - WANNEER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1B303A-4C3A-EE4C-8100-52C50846C7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25500" y="2718924"/>
            <a:ext cx="17074082" cy="6226203"/>
          </a:xfrm>
        </p:spPr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Leisure en Welzijn is belangrijk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SnowWorld wil ook voor iedereen in Zoetermeer dit aanbieden, alsmede voor bestaande gasten van buitenaf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Skiën en snowboarden is onlosmakelijk sterk verbonden met de wintermaanden. (70%)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Onze kosten zijn voor een groot deel vast en een klein deel variabel.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Masterplan ontwikkelen noodzakelijk voor een  gebalanceerde en stabiel businessplan. (risico’s Covid-19)</a:t>
            </a:r>
          </a:p>
          <a:p>
            <a:pPr marL="1171575" lvl="1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Tewerkstelling  (80% </a:t>
            </a:r>
            <a:r>
              <a:rPr lang="nl-NL" dirty="0" err="1">
                <a:latin typeface="TT Supermolot Neue" panose="02000503020000020004" pitchFamily="50" charset="0"/>
              </a:rPr>
              <a:t>zoetermeer</a:t>
            </a:r>
            <a:r>
              <a:rPr lang="nl-NL" dirty="0">
                <a:latin typeface="TT Supermolot Neue" panose="02000503020000020004" pitchFamily="50" charset="0"/>
              </a:rPr>
              <a:t>) – continuïteit</a:t>
            </a:r>
          </a:p>
          <a:p>
            <a:pPr marL="1171575" lvl="1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Diversificatie : Outdoor – Zomer- Hotel - Resort</a:t>
            </a:r>
          </a:p>
          <a:p>
            <a:pPr marL="1171575" lvl="1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Hedendaagse gastbeleving</a:t>
            </a:r>
          </a:p>
          <a:p>
            <a:pPr marL="1171575" lvl="1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Totaalvisie opgedeeld in fasen</a:t>
            </a:r>
          </a:p>
          <a:p>
            <a:pPr lvl="1" indent="0">
              <a:buNone/>
            </a:pPr>
            <a:endParaRPr lang="nl-NL" dirty="0">
              <a:latin typeface="TT Supermolot Neue" panose="02000503020000020004" pitchFamily="50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Professionalisering van SnowWorld met een nieuw team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Belang van Participatie avonden</a:t>
            </a:r>
          </a:p>
          <a:p>
            <a:pPr marL="1171575" lvl="1" indent="-457200">
              <a:buFont typeface="Courier New" panose="02070309020205020404" pitchFamily="49" charset="0"/>
              <a:buChar char="o"/>
            </a:pPr>
            <a:endParaRPr lang="nl-NL" dirty="0">
              <a:latin typeface="TT Supermolot Neue" panose="02000503020000020004" pitchFamily="50" charset="0"/>
            </a:endParaRPr>
          </a:p>
          <a:p>
            <a:r>
              <a:rPr lang="nl-NL" dirty="0">
                <a:latin typeface="TT Supermolot Neue" panose="02000503020000020004" pitchFamily="50" charset="0"/>
              </a:rPr>
              <a:t>	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nl-NL" dirty="0">
              <a:latin typeface="TT Supermolot Neue" panose="02000503020000020004" pitchFamily="50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nl-NL" dirty="0">
              <a:latin typeface="TT Supermolot Neue" panose="02000503020000020004" pitchFamily="50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nl-NL" dirty="0">
              <a:latin typeface="TT Supermolot Neue" panose="02000503020000020004" pitchFamily="50" charset="0"/>
            </a:endParaRPr>
          </a:p>
          <a:p>
            <a:endParaRPr lang="nl-NL" dirty="0">
              <a:latin typeface="TT Supermolot Neue" panose="02000503020000020004" pitchFamily="50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4530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C720B2-AE1E-DB58-C16C-DF46CAAC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597095"/>
            <a:ext cx="16199802" cy="666273"/>
          </a:xfrm>
        </p:spPr>
        <p:txBody>
          <a:bodyPr/>
          <a:lstStyle/>
          <a:p>
            <a:r>
              <a:rPr lang="nl-NL" dirty="0">
                <a:latin typeface="TT Supermolot Neue" panose="02000503020000020004" pitchFamily="50" charset="0"/>
              </a:rPr>
              <a:t>MASTERPLAN SNOWWORLD 2.0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1B303A-4C3A-EE4C-8100-52C50846C7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25500" y="2809438"/>
            <a:ext cx="17074082" cy="6226203"/>
          </a:xfrm>
        </p:spPr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Opgemaakt in 2019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Totaal beeld van toekomstvisie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SnowWorld wil verder innoveren en bouwen aan een duurzame toekomst in Zoetermeer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Plan in fasen voorgesteld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NL" dirty="0">
                <a:latin typeface="TT Supermolot Neue" panose="02000503020000020004" pitchFamily="50" charset="0"/>
              </a:rPr>
              <a:t>Gekozen voor het Participatiemodel, geheel in lijn met “Samen Doen wat nodig is”</a:t>
            </a:r>
          </a:p>
          <a:p>
            <a:pPr marL="1171575" lvl="1" indent="-457200">
              <a:buFont typeface="Courier New" panose="02070309020205020404" pitchFamily="49" charset="0"/>
              <a:buChar char="o"/>
            </a:pPr>
            <a:endParaRPr lang="nl-NL" dirty="0">
              <a:latin typeface="TT Supermolot Neue" panose="02000503020000020004" pitchFamily="50" charset="0"/>
            </a:endParaRPr>
          </a:p>
          <a:p>
            <a:r>
              <a:rPr lang="nl-NL" dirty="0">
                <a:latin typeface="TT Supermolot Neue" panose="02000503020000020004" pitchFamily="50" charset="0"/>
              </a:rPr>
              <a:t>	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nl-NL" dirty="0">
              <a:latin typeface="TT Supermolot Neue" panose="02000503020000020004" pitchFamily="50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nl-NL" dirty="0">
              <a:latin typeface="TT Supermolot Neue" panose="02000503020000020004" pitchFamily="50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nl-NL" dirty="0">
              <a:latin typeface="TT Supermolot Neue" panose="02000503020000020004" pitchFamily="50" charset="0"/>
            </a:endParaRPr>
          </a:p>
          <a:p>
            <a:endParaRPr lang="nl-NL" dirty="0">
              <a:latin typeface="TT Supermolot Neue" panose="02000503020000020004" pitchFamily="50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0666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0259558-0C0C-7280-DCFC-01B64A934D33}"/>
              </a:ext>
            </a:extLst>
          </p:cNvPr>
          <p:cNvSpPr txBox="1"/>
          <p:nvPr/>
        </p:nvSpPr>
        <p:spPr>
          <a:xfrm>
            <a:off x="11203623" y="8955676"/>
            <a:ext cx="679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TT Supermolot Neue" panose="02000503020000020004" pitchFamily="50" charset="0"/>
              </a:rPr>
              <a:t>Per vestiging</a:t>
            </a:r>
          </a:p>
        </p:txBody>
      </p:sp>
      <p:pic>
        <p:nvPicPr>
          <p:cNvPr id="7" name="Afbeelding 6" descr="Afbeelding met tekst, schermopname, software, kaart&#10;&#10;Automatisch gegenereerde beschrijving">
            <a:extLst>
              <a:ext uri="{FF2B5EF4-FFF2-40B4-BE49-F238E27FC236}">
                <a16:creationId xmlns:a16="http://schemas.microsoft.com/office/drawing/2014/main" id="{60ACC3C6-FFCC-B794-354A-673BB8E2D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" t="8498" r="57671" b="7007"/>
          <a:stretch/>
        </p:blipFill>
        <p:spPr bwMode="auto">
          <a:xfrm>
            <a:off x="1445342" y="389584"/>
            <a:ext cx="16152515" cy="9298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4C57EA73-AC35-7B10-04C4-E4584AC678D5}"/>
              </a:ext>
            </a:extLst>
          </p:cNvPr>
          <p:cNvGrpSpPr/>
          <p:nvPr/>
        </p:nvGrpSpPr>
        <p:grpSpPr>
          <a:xfrm>
            <a:off x="6851586" y="1825895"/>
            <a:ext cx="9641976" cy="6626436"/>
            <a:chOff x="23567" y="133368"/>
            <a:chExt cx="3643440" cy="2552570"/>
          </a:xfrm>
        </p:grpSpPr>
        <p:sp>
          <p:nvSpPr>
            <p:cNvPr id="9" name="Tekstvak 2">
              <a:extLst>
                <a:ext uri="{FF2B5EF4-FFF2-40B4-BE49-F238E27FC236}">
                  <a16:creationId xmlns:a16="http://schemas.microsoft.com/office/drawing/2014/main" id="{C1219942-A171-1DC7-1056-4C997CF8CC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272" y="2394409"/>
              <a:ext cx="546735" cy="982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ts val="1225"/>
                </a:lnSpc>
              </a:pPr>
              <a:r>
                <a:rPr lang="nl-NL" sz="1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aiandra GD" panose="020E0502030308020204" pitchFamily="34" charset="0"/>
                </a:rPr>
                <a:t>FASE 0</a:t>
              </a:r>
              <a:endParaRPr lang="nl-NL" sz="1400" b="1" dirty="0">
                <a:solidFill>
                  <a:srgbClr val="1D1D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iandra GD" panose="020E0502030308020204" pitchFamily="34" charset="0"/>
              </a:endParaRPr>
            </a:p>
          </p:txBody>
        </p:sp>
        <p:sp>
          <p:nvSpPr>
            <p:cNvPr id="10" name="Tekstvak 2">
              <a:extLst>
                <a:ext uri="{FF2B5EF4-FFF2-40B4-BE49-F238E27FC236}">
                  <a16:creationId xmlns:a16="http://schemas.microsoft.com/office/drawing/2014/main" id="{35E70A06-CB99-FEE2-D54A-A34BF31C9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7272" y="133368"/>
              <a:ext cx="546735" cy="982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ts val="1225"/>
                </a:lnSpc>
              </a:pPr>
              <a:r>
                <a:rPr lang="nl-NL" sz="1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aiandra GD" panose="020E0502030308020204" pitchFamily="34" charset="0"/>
                </a:rPr>
                <a:t>FASE 1</a:t>
              </a:r>
              <a:endParaRPr lang="nl-NL" sz="1400" b="1" dirty="0">
                <a:solidFill>
                  <a:srgbClr val="1D1D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iandra GD" panose="020E0502030308020204" pitchFamily="34" charset="0"/>
              </a:endParaRPr>
            </a:p>
          </p:txBody>
        </p:sp>
        <p:sp>
          <p:nvSpPr>
            <p:cNvPr id="11" name="Tekstvak 2">
              <a:extLst>
                <a:ext uri="{FF2B5EF4-FFF2-40B4-BE49-F238E27FC236}">
                  <a16:creationId xmlns:a16="http://schemas.microsoft.com/office/drawing/2014/main" id="{8750E642-5A32-A9D1-A866-AE41482FA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6507" y="2587658"/>
              <a:ext cx="546735" cy="982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ts val="1225"/>
                </a:lnSpc>
              </a:pPr>
              <a:r>
                <a:rPr lang="nl-NL" sz="1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aiandra GD" panose="020E0502030308020204" pitchFamily="34" charset="0"/>
                </a:rPr>
                <a:t>FASE 2</a:t>
              </a:r>
              <a:endParaRPr lang="nl-NL" sz="1400" b="1" dirty="0">
                <a:solidFill>
                  <a:srgbClr val="1D1D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iandra GD" panose="020E0502030308020204" pitchFamily="34" charset="0"/>
              </a:endParaRPr>
            </a:p>
          </p:txBody>
        </p:sp>
        <p:sp>
          <p:nvSpPr>
            <p:cNvPr id="12" name="Tekstvak 2">
              <a:extLst>
                <a:ext uri="{FF2B5EF4-FFF2-40B4-BE49-F238E27FC236}">
                  <a16:creationId xmlns:a16="http://schemas.microsoft.com/office/drawing/2014/main" id="{82F40AD0-EA8C-B241-41F1-0F66DAF633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7" y="2479250"/>
              <a:ext cx="546735" cy="982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ts val="1225"/>
                </a:lnSpc>
              </a:pPr>
              <a:r>
                <a:rPr lang="nl-NL" sz="1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aiandra GD" panose="020E0502030308020204" pitchFamily="34" charset="0"/>
                </a:rPr>
                <a:t>FASE 3</a:t>
              </a:r>
              <a:endParaRPr lang="nl-NL" sz="1400" b="1" dirty="0">
                <a:solidFill>
                  <a:srgbClr val="1D1D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iandra GD" panose="020E0502030308020204" pitchFamily="34" charset="0"/>
              </a:endParaRPr>
            </a:p>
          </p:txBody>
        </p:sp>
        <p:sp>
          <p:nvSpPr>
            <p:cNvPr id="13" name="Tekstvak 2">
              <a:extLst>
                <a:ext uri="{FF2B5EF4-FFF2-40B4-BE49-F238E27FC236}">
                  <a16:creationId xmlns:a16="http://schemas.microsoft.com/office/drawing/2014/main" id="{1E44FE6F-C790-B510-0EB3-29814FC2C3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7" y="182508"/>
              <a:ext cx="546735" cy="982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ts val="1225"/>
                </a:lnSpc>
              </a:pPr>
              <a:r>
                <a:rPr lang="nl-NL" sz="1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aiandra GD" panose="020E0502030308020204" pitchFamily="34" charset="0"/>
                </a:rPr>
                <a:t>FASE 4</a:t>
              </a:r>
              <a:endParaRPr lang="nl-NL" sz="1400" b="1" dirty="0">
                <a:solidFill>
                  <a:srgbClr val="1D1D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iandra GD" panose="020E0502030308020204" pitchFamily="34" charset="0"/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518059EF-3B96-901C-4DBB-07830F1A7B9D}"/>
              </a:ext>
            </a:extLst>
          </p:cNvPr>
          <p:cNvSpPr txBox="1"/>
          <p:nvPr/>
        </p:nvSpPr>
        <p:spPr>
          <a:xfrm>
            <a:off x="11356023" y="9071864"/>
            <a:ext cx="679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TT Supermolot Neue" panose="02000503020000020004" pitchFamily="50" charset="0"/>
              </a:rPr>
              <a:t>Per vestiging</a:t>
            </a:r>
          </a:p>
        </p:txBody>
      </p:sp>
      <p:pic>
        <p:nvPicPr>
          <p:cNvPr id="15" name="Afbeelding 14" descr="Afbeelding met tekst, schermopname, software, kaart&#10;&#10;Automatisch gegenereerde beschrijving">
            <a:extLst>
              <a:ext uri="{FF2B5EF4-FFF2-40B4-BE49-F238E27FC236}">
                <a16:creationId xmlns:a16="http://schemas.microsoft.com/office/drawing/2014/main" id="{CF5153B9-ED76-04EA-3F86-57A4F7E5A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" t="8498" r="57671" b="7007"/>
          <a:stretch/>
        </p:blipFill>
        <p:spPr bwMode="auto">
          <a:xfrm>
            <a:off x="1265710" y="176984"/>
            <a:ext cx="16484547" cy="94896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0126046A-C49F-4B84-0740-822901B36917}"/>
              </a:ext>
            </a:extLst>
          </p:cNvPr>
          <p:cNvGrpSpPr/>
          <p:nvPr/>
        </p:nvGrpSpPr>
        <p:grpSpPr>
          <a:xfrm>
            <a:off x="7003986" y="1942083"/>
            <a:ext cx="9641976" cy="6626436"/>
            <a:chOff x="23567" y="133368"/>
            <a:chExt cx="3643440" cy="2552570"/>
          </a:xfrm>
        </p:grpSpPr>
        <p:sp>
          <p:nvSpPr>
            <p:cNvPr id="17" name="Tekstvak 2">
              <a:extLst>
                <a:ext uri="{FF2B5EF4-FFF2-40B4-BE49-F238E27FC236}">
                  <a16:creationId xmlns:a16="http://schemas.microsoft.com/office/drawing/2014/main" id="{E9201D12-257E-96B2-1A61-332D7C5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272" y="2394409"/>
              <a:ext cx="546735" cy="982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ts val="1225"/>
                </a:lnSpc>
              </a:pPr>
              <a:r>
                <a:rPr lang="nl-NL" sz="1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aiandra GD" panose="020E0502030308020204" pitchFamily="34" charset="0"/>
                </a:rPr>
                <a:t>FASE 0</a:t>
              </a:r>
              <a:endParaRPr lang="nl-NL" sz="1400" b="1" dirty="0">
                <a:solidFill>
                  <a:srgbClr val="1D1D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iandra GD" panose="020E0502030308020204" pitchFamily="34" charset="0"/>
              </a:endParaRPr>
            </a:p>
          </p:txBody>
        </p:sp>
        <p:sp>
          <p:nvSpPr>
            <p:cNvPr id="18" name="Tekstvak 2">
              <a:extLst>
                <a:ext uri="{FF2B5EF4-FFF2-40B4-BE49-F238E27FC236}">
                  <a16:creationId xmlns:a16="http://schemas.microsoft.com/office/drawing/2014/main" id="{64932957-75A8-9DBB-694A-8ACDAB9A5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7272" y="133368"/>
              <a:ext cx="546735" cy="982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ts val="1225"/>
                </a:lnSpc>
              </a:pPr>
              <a:r>
                <a:rPr lang="nl-NL" sz="1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aiandra GD" panose="020E0502030308020204" pitchFamily="34" charset="0"/>
                </a:rPr>
                <a:t>FASE 1</a:t>
              </a:r>
              <a:endParaRPr lang="nl-NL" sz="1400" b="1" dirty="0">
                <a:solidFill>
                  <a:srgbClr val="1D1D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iandra GD" panose="020E0502030308020204" pitchFamily="34" charset="0"/>
              </a:endParaRPr>
            </a:p>
          </p:txBody>
        </p:sp>
        <p:sp>
          <p:nvSpPr>
            <p:cNvPr id="19" name="Tekstvak 2">
              <a:extLst>
                <a:ext uri="{FF2B5EF4-FFF2-40B4-BE49-F238E27FC236}">
                  <a16:creationId xmlns:a16="http://schemas.microsoft.com/office/drawing/2014/main" id="{30070F46-78A3-CE1E-F8AA-4793069F0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6507" y="2587658"/>
              <a:ext cx="546735" cy="982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ts val="1225"/>
                </a:lnSpc>
              </a:pPr>
              <a:r>
                <a:rPr lang="nl-NL" sz="1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aiandra GD" panose="020E0502030308020204" pitchFamily="34" charset="0"/>
                </a:rPr>
                <a:t>FASE 2</a:t>
              </a:r>
              <a:endParaRPr lang="nl-NL" sz="1400" b="1" dirty="0">
                <a:solidFill>
                  <a:srgbClr val="1D1D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iandra GD" panose="020E0502030308020204" pitchFamily="34" charset="0"/>
              </a:endParaRPr>
            </a:p>
          </p:txBody>
        </p:sp>
        <p:sp>
          <p:nvSpPr>
            <p:cNvPr id="20" name="Tekstvak 2">
              <a:extLst>
                <a:ext uri="{FF2B5EF4-FFF2-40B4-BE49-F238E27FC236}">
                  <a16:creationId xmlns:a16="http://schemas.microsoft.com/office/drawing/2014/main" id="{98B3403A-521C-8AC0-0F06-A545D83F81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7" y="2479250"/>
              <a:ext cx="546735" cy="982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ts val="1225"/>
                </a:lnSpc>
              </a:pPr>
              <a:r>
                <a:rPr lang="nl-NL" sz="1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aiandra GD" panose="020E0502030308020204" pitchFamily="34" charset="0"/>
                </a:rPr>
                <a:t>FASE 3</a:t>
              </a:r>
              <a:endParaRPr lang="nl-NL" sz="1400" b="1" dirty="0">
                <a:solidFill>
                  <a:srgbClr val="1D1D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iandra GD" panose="020E0502030308020204" pitchFamily="34" charset="0"/>
              </a:endParaRPr>
            </a:p>
          </p:txBody>
        </p:sp>
        <p:sp>
          <p:nvSpPr>
            <p:cNvPr id="21" name="Tekstvak 2">
              <a:extLst>
                <a:ext uri="{FF2B5EF4-FFF2-40B4-BE49-F238E27FC236}">
                  <a16:creationId xmlns:a16="http://schemas.microsoft.com/office/drawing/2014/main" id="{47807D99-154F-BBB8-D963-449F9D1797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7" y="182508"/>
              <a:ext cx="546735" cy="982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ts val="1225"/>
                </a:lnSpc>
              </a:pPr>
              <a:r>
                <a:rPr lang="nl-NL" sz="1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aiandra GD" panose="020E0502030308020204" pitchFamily="34" charset="0"/>
                </a:rPr>
                <a:t>FASE 4</a:t>
              </a:r>
              <a:endParaRPr lang="nl-NL" sz="1400" b="1" dirty="0">
                <a:solidFill>
                  <a:srgbClr val="1D1D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iandra GD" panose="020E0502030308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818580"/>
      </p:ext>
    </p:extLst>
  </p:cSld>
  <p:clrMapOvr>
    <a:masterClrMapping/>
  </p:clrMapOvr>
</p:sld>
</file>

<file path=ppt/theme/theme1.xml><?xml version="1.0" encoding="utf-8"?>
<a:theme xmlns:a="http://schemas.openxmlformats.org/drawingml/2006/main" name="1_Snowworld Theme">
  <a:themeElements>
    <a:clrScheme name="Custom 7">
      <a:dk1>
        <a:srgbClr val="282828"/>
      </a:dk1>
      <a:lt1>
        <a:srgbClr val="FFFFFF"/>
      </a:lt1>
      <a:dk2>
        <a:srgbClr val="003F53"/>
      </a:dk2>
      <a:lt2>
        <a:srgbClr val="E7E6E6"/>
      </a:lt2>
      <a:accent1>
        <a:srgbClr val="EF4123"/>
      </a:accent1>
      <a:accent2>
        <a:srgbClr val="000000"/>
      </a:accent2>
      <a:accent3>
        <a:srgbClr val="A5A5A5"/>
      </a:accent3>
      <a:accent4>
        <a:srgbClr val="C8C8C8"/>
      </a:accent4>
      <a:accent5>
        <a:srgbClr val="5B9BD5"/>
      </a:accent5>
      <a:accent6>
        <a:srgbClr val="E88B83"/>
      </a:accent6>
      <a:hlink>
        <a:srgbClr val="0563C1"/>
      </a:hlink>
      <a:folHlink>
        <a:srgbClr val="611B0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zoetermeer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9CBF0"/>
      </a:accent1>
      <a:accent2>
        <a:srgbClr val="FFF874"/>
      </a:accent2>
      <a:accent3>
        <a:srgbClr val="0072C6"/>
      </a:accent3>
      <a:accent4>
        <a:srgbClr val="FFD100"/>
      </a:accent4>
      <a:accent5>
        <a:srgbClr val="005499"/>
      </a:accent5>
      <a:accent6>
        <a:srgbClr val="FFAA14"/>
      </a:accent6>
      <a:hlink>
        <a:srgbClr val="0000FF"/>
      </a:hlink>
      <a:folHlink>
        <a:srgbClr val="800080"/>
      </a:folHlink>
    </a:clrScheme>
    <a:fontScheme name="Zoetermeer K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$Zoetermeer Breedbeeld.potx" id="{05BD3397-750C-4586-A99B-E8A20B77FFF6}" vid="{5A563A4F-0296-42A8-9200-F8CF523285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C1E476955E314EAE716BCCC5997A83" ma:contentTypeVersion="2" ma:contentTypeDescription="Een nieuw document maken." ma:contentTypeScope="" ma:versionID="486b1eaebb73e0609607f97f11b3d393">
  <xsd:schema xmlns:xsd="http://www.w3.org/2001/XMLSchema" xmlns:xs="http://www.w3.org/2001/XMLSchema" xmlns:p="http://schemas.microsoft.com/office/2006/metadata/properties" xmlns:ns2="dea222c3-3445-4f8c-aa28-c7a1ad6196d4" targetNamespace="http://schemas.microsoft.com/office/2006/metadata/properties" ma:root="true" ma:fieldsID="21ff68375e20dd3370da8509e3fd5693" ns2:_="">
    <xsd:import namespace="dea222c3-3445-4f8c-aa28-c7a1ad6196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222c3-3445-4f8c-aa28-c7a1ad6196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09B029-EF38-4769-B00B-5E0E1BE66E67}">
  <ds:schemaRefs>
    <ds:schemaRef ds:uri="dea222c3-3445-4f8c-aa28-c7a1ad6196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DCBFA8C-2763-451A-9261-9F017355FF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0BF409-3010-4AF0-AF4E-33C08EE8A2D5}">
  <ds:schemaRefs>
    <ds:schemaRef ds:uri="dea222c3-3445-4f8c-aa28-c7a1ad6196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872</Words>
  <Application>Microsoft Office PowerPoint</Application>
  <PresentationFormat>Aangepast</PresentationFormat>
  <Paragraphs>225</Paragraphs>
  <Slides>26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26</vt:i4>
      </vt:variant>
    </vt:vector>
  </HeadingPairs>
  <TitlesOfParts>
    <vt:vector size="35" baseType="lpstr">
      <vt:lpstr>Arial</vt:lpstr>
      <vt:lpstr>Calibri</vt:lpstr>
      <vt:lpstr>Courier New</vt:lpstr>
      <vt:lpstr>Symbol</vt:lpstr>
      <vt:lpstr>TT Supermolot Neue</vt:lpstr>
      <vt:lpstr>TT Supermolot Neue Black</vt:lpstr>
      <vt:lpstr>Wingdings</vt:lpstr>
      <vt:lpstr>1_Snowworld Theme</vt:lpstr>
      <vt:lpstr>zoetermeer</vt:lpstr>
      <vt:lpstr>PowerPoint-presentatie</vt:lpstr>
      <vt:lpstr>Welkom – Anouschka Laheij</vt:lpstr>
      <vt:lpstr>Agenda 19.30 – 21.00</vt:lpstr>
      <vt:lpstr>Welkom Wim</vt:lpstr>
      <vt:lpstr>Welkom Wethouder Weerwag</vt:lpstr>
      <vt:lpstr>PowerPoint-presentatie</vt:lpstr>
      <vt:lpstr>WAAROM - WAT - WANNEER</vt:lpstr>
      <vt:lpstr>MASTERPLAN SNOWWORLD 2.0</vt:lpstr>
      <vt:lpstr>PowerPoint-presentatie</vt:lpstr>
      <vt:lpstr>PowerPoint-presentatie</vt:lpstr>
      <vt:lpstr>PowerPoint-presentatie</vt:lpstr>
      <vt:lpstr>PowerPoint-presentatie</vt:lpstr>
      <vt:lpstr>IMPRESSIE</vt:lpstr>
      <vt:lpstr>PowerPoint-presentatie</vt:lpstr>
      <vt:lpstr>PowerPoint-presentatie</vt:lpstr>
      <vt:lpstr>Verkeersdrukte</vt:lpstr>
      <vt:lpstr>Duurzaamheid</vt:lpstr>
      <vt:lpstr>Opleiding – Arbeidsplaatsen</vt:lpstr>
      <vt:lpstr>Dialoog</vt:lpstr>
      <vt:lpstr>Dialoog</vt:lpstr>
      <vt:lpstr>Dialoog</vt:lpstr>
      <vt:lpstr>Dialoog</vt:lpstr>
      <vt:lpstr>Dialoog</vt:lpstr>
      <vt:lpstr>Haalbaarheidsfase project</vt:lpstr>
      <vt:lpstr>Participatietraject</vt:lpstr>
      <vt:lpstr>Dank voor uw komst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Olivier Segers</dc:creator>
  <cp:lastModifiedBy>Esther van der Meer</cp:lastModifiedBy>
  <cp:revision>11</cp:revision>
  <dcterms:created xsi:type="dcterms:W3CDTF">2019-08-20T11:52:50Z</dcterms:created>
  <dcterms:modified xsi:type="dcterms:W3CDTF">2023-05-09T19:49:37Z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0x01010053C1E476955E314EAE716BCCC5997A83</vt:lpwstr>
  </property>
</Properties>
</file>